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D6A3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588220B9-1A97-4F38-853D-B4A848FDB984}" type="datetimeFigureOut">
              <a:rPr lang="en-US"/>
              <a:pPr/>
              <a:t>5/30/2013</a:t>
            </a:fld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375640D3-1EF8-4CDE-9225-842C669F60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04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6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7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189F6E6-A756-40C3-923E-783E7C2AF76A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85C9AA9-6A6E-444B-A5F1-A90B90D7660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4BCBA-3FD6-4AB9-9991-251BA086048F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518D-2591-4390-A65C-4898BFC844C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92889-D3A8-4CE7-98DA-2E418820EB41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EA0CE-5A9A-414F-AABD-65ACE8F9E5D9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17425-1679-4513-96D2-5D8CEC45C4E3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BA4E8-2804-4F9D-98F1-B49CA63419B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DDDE8B-4BAC-421A-B6C5-8AE380ED99D6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8231AF-3519-49B7-B7DA-A79DD615E38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399A3-0307-4A33-B59F-F35E4553CC26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9058E-5836-468D-8476-C9BA977BDBD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CB0D7B-FAA9-4190-B3D8-B84F37850667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C6DA30-EFE6-46E3-B74A-9A3E8021C1A3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2B83-048B-4766-87B0-4A759579EBBE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9DF8-1125-46F0-8382-FEA57F712D58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3DF75-4E15-42AF-985D-50C128238D78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732E-73CB-465B-A0A3-9203684C3751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523842-B631-49C4-831C-9C8371E26035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F7ADC3-B667-4710-9C32-2A475F2D7A6F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8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FDF2CD9-55D9-4205-8FB7-B58FA28FD4FD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A4ABDE5-6167-40D9-BF6B-9C507ABA526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1BF611A-2798-421E-9A81-18772BDE31BC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DC23A3D-2352-4626-AC69-1B96C47D9E4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28" r:id="rId7"/>
    <p:sldLayoutId id="2147483735" r:id="rId8"/>
    <p:sldLayoutId id="2147483736" r:id="rId9"/>
    <p:sldLayoutId id="2147483727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764704"/>
            <a:ext cx="6172200" cy="417646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MISSIONS IS DONE </a:t>
            </a:r>
            <a:r>
              <a:rPr lang="en-US" sz="4000" i="1" dirty="0" smtClean="0">
                <a:latin typeface="Palatino Linotype" pitchFamily="18" charset="0"/>
              </a:rPr>
              <a:t>with </a:t>
            </a:r>
            <a:br>
              <a:rPr lang="en-US" sz="4000" i="1" dirty="0" smtClean="0">
                <a:latin typeface="Palatino Linotype" pitchFamily="18" charset="0"/>
              </a:rPr>
            </a:b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the </a:t>
            </a:r>
            <a:r>
              <a:rPr lang="en-US" sz="4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feet </a:t>
            </a:r>
            <a:r>
              <a:rPr lang="en-US" sz="4000" i="1" dirty="0">
                <a:latin typeface="Palatino Linotype" pitchFamily="18" charset="0"/>
              </a:rPr>
              <a:t>of those who go, </a:t>
            </a:r>
            <a:r>
              <a:rPr lang="en-US" sz="4000" i="1" dirty="0" smtClean="0">
                <a:latin typeface="Palatino Linotype" pitchFamily="18" charset="0"/>
              </a:rPr>
              <a:t/>
            </a:r>
            <a:br>
              <a:rPr lang="en-US" sz="4000" i="1" dirty="0" smtClean="0">
                <a:latin typeface="Palatino Linotype" pitchFamily="18" charset="0"/>
              </a:rPr>
            </a:b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the </a:t>
            </a:r>
            <a:r>
              <a:rPr lang="en-US" sz="4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knees </a:t>
            </a:r>
            <a:r>
              <a:rPr lang="en-US" sz="4000" i="1" dirty="0">
                <a:latin typeface="Palatino Linotype" pitchFamily="18" charset="0"/>
              </a:rPr>
              <a:t>of those who stay and pray, and </a:t>
            </a:r>
            <a:r>
              <a:rPr lang="en-US" sz="4000" i="1" dirty="0" smtClean="0">
                <a:latin typeface="Palatino Linotype" pitchFamily="18" charset="0"/>
              </a:rPr>
              <a:t/>
            </a:r>
            <a:br>
              <a:rPr lang="en-US" sz="4000" i="1" dirty="0" smtClean="0">
                <a:latin typeface="Palatino Linotype" pitchFamily="18" charset="0"/>
              </a:rPr>
            </a:b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the </a:t>
            </a:r>
            <a:r>
              <a:rPr lang="en-US" sz="4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hands </a:t>
            </a:r>
            <a:r>
              <a:rPr lang="en-US" sz="4000" i="1" dirty="0">
                <a:latin typeface="Palatino Linotype" pitchFamily="18" charset="0"/>
              </a:rPr>
              <a:t>of those who </a:t>
            </a:r>
            <a:r>
              <a:rPr lang="en-US" sz="4000" i="1" dirty="0" smtClean="0">
                <a:latin typeface="Palatino Linotype" pitchFamily="18" charset="0"/>
              </a:rPr>
              <a:t>give</a:t>
            </a:r>
            <a:endParaRPr lang="es-AR" sz="4000" i="1" dirty="0">
              <a:latin typeface="Palatino Linotype" pitchFamily="18" charset="0"/>
            </a:endParaRPr>
          </a:p>
        </p:txBody>
      </p:sp>
      <p:pic>
        <p:nvPicPr>
          <p:cNvPr id="13314" name="4 Imagen" descr="mundo azul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5472113"/>
            <a:ext cx="13684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5292725" y="5903446"/>
            <a:ext cx="38512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Cancun</a:t>
            </a:r>
            <a:r>
              <a:rPr lang="es-A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AR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World</a:t>
            </a:r>
            <a:r>
              <a:rPr lang="es-A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s-AR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Congress</a:t>
            </a:r>
            <a:endParaRPr lang="es-A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June,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773238"/>
            <a:ext cx="9144000" cy="4895850"/>
          </a:xfrm>
        </p:spPr>
        <p:txBody>
          <a:bodyPr>
            <a:normAutofit fontScale="77500" lnSpcReduction="20000"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500" dirty="0" smtClean="0"/>
              <a:t>Often times we have as an excuse to not send more missionaries, that we don’t have the money.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u="sng" dirty="0" smtClean="0"/>
              <a:t>There is not a shortage of money to do missions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u="sng" dirty="0" smtClean="0"/>
              <a:t>There is a shortage of workers </a:t>
            </a:r>
            <a:endParaRPr lang="es-AR" u="sng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  Jesus tells us that in Luke 10:2. He told them,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i="1" dirty="0" smtClean="0"/>
              <a:t>“The harvest is plentiful, but the workers are few. Ask the Lord of the harvest, therefore, to send out workers into his harvest field.”</a:t>
            </a:r>
            <a:endParaRPr lang="es-AR" i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 </a:t>
            </a:r>
            <a:endParaRPr lang="es-A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                             </a:t>
            </a:r>
            <a:r>
              <a:rPr lang="en-US" sz="3600" dirty="0" smtClean="0">
                <a:solidFill>
                  <a:srgbClr val="C00000"/>
                </a:solidFill>
              </a:rPr>
              <a:t>And God will answer our prayers! </a:t>
            </a:r>
            <a:endParaRPr lang="es-AR" sz="3600" dirty="0" smtClean="0">
              <a:solidFill>
                <a:srgbClr val="C0000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FEET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With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feet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go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pic>
        <p:nvPicPr>
          <p:cNvPr id="4" name="3 Imagen" descr="caminando-descal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763688" cy="1412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7 Flecha a la derecha con muesca"/>
          <p:cNvSpPr/>
          <p:nvPr/>
        </p:nvSpPr>
        <p:spPr>
          <a:xfrm rot="5400000">
            <a:off x="4031457" y="3321844"/>
            <a:ext cx="1008062" cy="647700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0" name="9 CuadroTexto"/>
          <p:cNvSpPr txBox="1"/>
          <p:nvPr/>
        </p:nvSpPr>
        <p:spPr>
          <a:xfrm>
            <a:off x="0" y="6365875"/>
            <a:ext cx="248443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1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pic>
        <p:nvPicPr>
          <p:cNvPr id="14343" name="10 Imagen" descr="biblia-abierta 2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DD5"/>
              </a:clrFrom>
              <a:clrTo>
                <a:srgbClr val="FFFDD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4508500"/>
            <a:ext cx="11525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>
          <a:xfrm>
            <a:off x="0" y="1773238"/>
            <a:ext cx="9144000" cy="4525962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endParaRPr lang="es-AR" smtClean="0"/>
          </a:p>
          <a:p>
            <a:pPr>
              <a:buFont typeface="Wingdings 3" pitchFamily="18" charset="2"/>
              <a:buNone/>
            </a:pPr>
            <a:endParaRPr lang="es-AR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FEET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With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feet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go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pic>
        <p:nvPicPr>
          <p:cNvPr id="4" name="3 Imagen" descr="caminando-descal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763688" cy="1412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0" y="6365875"/>
            <a:ext cx="248443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1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950" y="1362075"/>
            <a:ext cx="7488238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</a:t>
            </a:r>
          </a:p>
          <a:p>
            <a:endParaRPr lang="en-US" sz="16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16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In Latin America God began calling young people many years ago. Some were </a:t>
            </a: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called in </a:t>
            </a:r>
            <a:r>
              <a:rPr lang="en-US" sz="20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the 1980’s. </a:t>
            </a:r>
          </a:p>
          <a:p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And God continues </a:t>
            </a:r>
            <a:r>
              <a:rPr lang="en-US" sz="20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to call. </a:t>
            </a:r>
          </a:p>
          <a:p>
            <a:pPr eaLnBrk="0" hangingPunct="0"/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One of the recent young girls who just left for Africa, is </a:t>
            </a:r>
            <a:r>
              <a:rPr lang="en-US" sz="2000" dirty="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27 </a:t>
            </a:r>
            <a:r>
              <a:rPr lang="en-US" sz="20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and was called when she was 5 years old in 1992!</a:t>
            </a:r>
          </a:p>
          <a:p>
            <a:pPr eaLnBrk="0" hangingPunct="0"/>
            <a:endParaRPr lang="es-AR" sz="2000" dirty="0"/>
          </a:p>
          <a:p>
            <a:pPr algn="ctr" eaLnBrk="0" hangingPunct="0"/>
            <a:r>
              <a:rPr lang="en-US" sz="2800" dirty="0">
                <a:solidFill>
                  <a:srgbClr val="00B050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15367" name="9 Imagen" descr="america latina con banderas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8150" y="1773238"/>
            <a:ext cx="2355850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1331913" y="4652963"/>
            <a:ext cx="7632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dirty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And God is calling from </a:t>
            </a:r>
            <a:r>
              <a:rPr lang="en-US" sz="3200" dirty="0" smtClean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Africa, Asia, Europe, and Oceania!</a:t>
            </a:r>
            <a:endParaRPr lang="en-US" sz="3200" dirty="0">
              <a:solidFill>
                <a:srgbClr val="C00000"/>
              </a:solidFill>
              <a:latin typeface="Verdana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3200" dirty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He has been calling for many years.</a:t>
            </a:r>
            <a:endParaRPr lang="es-AR" sz="3200" dirty="0">
              <a:solidFill>
                <a:srgbClr val="C00000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pastos verd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6019772"/>
            <a:ext cx="1259632" cy="838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0" y="1773238"/>
            <a:ext cx="9144000" cy="4525962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endParaRPr lang="es-AR" smtClean="0"/>
          </a:p>
          <a:p>
            <a:pPr>
              <a:buFont typeface="Wingdings 3" pitchFamily="18" charset="2"/>
              <a:buNone/>
            </a:pPr>
            <a:endParaRPr lang="es-AR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FEET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With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feet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go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pic>
        <p:nvPicPr>
          <p:cNvPr id="4" name="3 Imagen" descr="caminando-descal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1763688" cy="1412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0" y="6365875"/>
            <a:ext cx="248443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1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6391" name="Rectangle 1"/>
          <p:cNvSpPr>
            <a:spLocks noChangeArrowheads="1"/>
          </p:cNvSpPr>
          <p:nvPr/>
        </p:nvSpPr>
        <p:spPr bwMode="auto">
          <a:xfrm>
            <a:off x="107950" y="3170238"/>
            <a:ext cx="9036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</a:t>
            </a: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03350" y="1268413"/>
            <a:ext cx="774065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Tx/>
              <a:buBlip>
                <a:blip r:embed="rId5"/>
              </a:buBlip>
              <a:defRPr/>
            </a:pPr>
            <a:r>
              <a:rPr lang="en-US" dirty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In 1990 when the Iron Curtain fell 40 some countries opened up to the gospel. 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Tx/>
              <a:buBlip>
                <a:blip r:embed="rId5"/>
              </a:buBlip>
              <a:defRPr/>
            </a:pPr>
            <a:r>
              <a:rPr lang="en-US" dirty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The church was slow and not able to respond to the open doors. Today there are many other nations behind the Islamic Curtain.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b="1" dirty="0">
                <a:solidFill>
                  <a:srgbClr val="00B05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When it will fall, will the church be ready? With beautiful feet?</a:t>
            </a:r>
            <a:r>
              <a:rPr lang="en-US" dirty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s-AR" dirty="0"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en-US" dirty="0">
              <a:solidFill>
                <a:srgbClr val="000000"/>
              </a:solidFill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dirty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             Romans 10:14 quotes Isaiah in saying, </a:t>
            </a:r>
          </a:p>
          <a:p>
            <a:pPr eaLnBrk="0" hangingPunct="0">
              <a:defRPr/>
            </a:pPr>
            <a:r>
              <a:rPr lang="en-US" dirty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             </a:t>
            </a:r>
            <a:r>
              <a:rPr lang="en-US" i="1" dirty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“How beautiful are the feet of him who brings good news.” </a:t>
            </a:r>
          </a:p>
          <a:p>
            <a:pPr eaLnBrk="0" hangingPunct="0">
              <a:defRPr/>
            </a:pPr>
            <a:endParaRPr lang="es-AR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There is not a shortage of money to do effective missions. </a:t>
            </a:r>
          </a:p>
          <a:p>
            <a:pPr algn="ctr" eaLnBrk="0" hangingPunct="0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There is a shortage of workers. </a:t>
            </a:r>
          </a:p>
          <a:p>
            <a:pPr algn="ctr" eaLnBrk="0" hangingPunct="0">
              <a:defRPr/>
            </a:pPr>
            <a:r>
              <a:rPr lang="en-US" b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Are we praying that God will raise up the workers </a:t>
            </a:r>
          </a:p>
          <a:p>
            <a:pPr algn="ctr" eaLnBrk="0" hangingPunct="0">
              <a:defRPr/>
            </a:pPr>
            <a:r>
              <a:rPr lang="en-US" b="1" dirty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we need for the world harvest?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3" name="10 Imagen" descr="biblia-abierta 2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BD6"/>
              </a:clrFrom>
              <a:clrTo>
                <a:srgbClr val="FFFBD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4365625"/>
            <a:ext cx="787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1000"/>
                                        <p:tgtEl>
                                          <p:spTgt spid="174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1000"/>
                                        <p:tgtEl>
                                          <p:spTgt spid="174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84313"/>
            <a:ext cx="9036050" cy="4897437"/>
          </a:xfrm>
        </p:spPr>
        <p:txBody>
          <a:bodyPr>
            <a:normAutofit fontScale="77500" lnSpcReduction="20000"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</a:t>
            </a:r>
            <a:r>
              <a:rPr lang="en-US" dirty="0" smtClean="0"/>
              <a:t> there are between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8,000 and 12,000</a:t>
            </a:r>
            <a:r>
              <a:rPr lang="en-US" dirty="0" smtClean="0"/>
              <a:t> missionaries sent out by the Assemblies of God churches.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</a:t>
            </a:r>
            <a:r>
              <a:rPr lang="en-US" sz="2100" i="1" dirty="0" smtClean="0"/>
              <a:t>Internationally Sent: </a:t>
            </a:r>
            <a:r>
              <a:rPr lang="en-US" sz="2100" i="1" dirty="0" smtClean="0"/>
              <a:t>7,595</a:t>
            </a:r>
            <a:endParaRPr lang="en-US" sz="2100" i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100" i="1" dirty="0" smtClean="0"/>
              <a:t>Home Missions Cross Culturally Sent: </a:t>
            </a:r>
            <a:r>
              <a:rPr lang="en-US" sz="2100" i="1" dirty="0" smtClean="0"/>
              <a:t>4.184</a:t>
            </a:r>
            <a:endParaRPr lang="en-US" sz="2100" i="1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Many of those missionaries come from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5-10%</a:t>
            </a:r>
            <a:r>
              <a:rPr lang="en-US" dirty="0" smtClean="0"/>
              <a:t> of the World Assemblies of God churches. 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What would happen if we can get the other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90% </a:t>
            </a:r>
            <a:r>
              <a:rPr lang="en-US" dirty="0" smtClean="0"/>
              <a:t>involved? 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    We could easily have over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100,000 workers</a:t>
            </a:r>
            <a:r>
              <a:rPr lang="en-US" dirty="0" smtClean="0"/>
              <a:t>!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3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would happen if every Assemblies of God church prayed for Beautiful knees? </a:t>
            </a:r>
            <a:endParaRPr lang="es-AR" sz="3300" b="1" dirty="0" smtClean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 </a:t>
            </a:r>
            <a:endParaRPr lang="es-A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FEET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With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feet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go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pic>
        <p:nvPicPr>
          <p:cNvPr id="4" name="3 Imagen" descr="caminando-descal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763688" cy="1412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0" y="6365875"/>
            <a:ext cx="248443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1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7414" name="Rectangle 1"/>
          <p:cNvSpPr>
            <a:spLocks noChangeArrowheads="1"/>
          </p:cNvSpPr>
          <p:nvPr/>
        </p:nvSpPr>
        <p:spPr bwMode="auto">
          <a:xfrm>
            <a:off x="107950" y="3170238"/>
            <a:ext cx="9036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</a:t>
            </a: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17415" name="7 Imagen" descr="grupo orando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288" y="5753100"/>
            <a:ext cx="14732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850" y="1268413"/>
            <a:ext cx="8712200" cy="511333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 3" pitchFamily="18" charset="2"/>
              <a:buNone/>
            </a:pPr>
            <a:endParaRPr lang="es-AR" sz="23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1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THE World Assemblies of God        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dirty="0" smtClean="0"/>
              <a:t>There are 360,000 Churches and Preaching Points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dirty="0" smtClean="0"/>
              <a:t>There are </a:t>
            </a:r>
            <a:r>
              <a:rPr lang="en-US" sz="2200" dirty="0" smtClean="0"/>
              <a:t>7,595 </a:t>
            </a:r>
            <a:r>
              <a:rPr lang="en-US" sz="2200" dirty="0" smtClean="0"/>
              <a:t>workers sent out internationally.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dirty="0" smtClean="0"/>
              <a:t>That is 1 per every </a:t>
            </a:r>
            <a:r>
              <a:rPr lang="en-US" sz="2200" dirty="0" smtClean="0"/>
              <a:t>34</a:t>
            </a:r>
            <a:r>
              <a:rPr lang="en-US" sz="2200" dirty="0" smtClean="0"/>
              <a:t> churches. (47 including satellites)</a:t>
            </a:r>
            <a:endParaRPr lang="es-AR" sz="32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1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FINLAND</a:t>
            </a:r>
            <a:r>
              <a:rPr lang="en-US" sz="3100" dirty="0" smtClean="0"/>
              <a:t>             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They send out one missionary for every 1.57 churches </a:t>
            </a:r>
            <a:endParaRPr lang="es-AR" sz="18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1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THE UNITED STATES</a:t>
            </a:r>
            <a:r>
              <a:rPr lang="en-US" sz="3100" dirty="0" smtClean="0"/>
              <a:t>                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/>
              <a:t>They have one missionary for every 5 churches. (4.66 to be exact)</a:t>
            </a:r>
            <a:endParaRPr lang="es-AR" sz="18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300" dirty="0" smtClean="0"/>
              <a:t> </a:t>
            </a:r>
            <a:r>
              <a:rPr lang="en-US" sz="3200" b="1" dirty="0">
                <a:solidFill>
                  <a:srgbClr val="D6A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</a:t>
            </a:r>
            <a:r>
              <a:rPr lang="en-US" sz="32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Argentina</a:t>
            </a:r>
            <a:r>
              <a:rPr lang="en-US" sz="3200" dirty="0" smtClean="0"/>
              <a:t>               </a:t>
            </a:r>
            <a:endParaRPr lang="en-US" sz="32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/>
              <a:t>They have one missionary for every </a:t>
            </a:r>
            <a:r>
              <a:rPr lang="en-US" sz="1800" dirty="0" smtClean="0"/>
              <a:t> 10 churches. (every 6 churches if you don’t include annex/satellite churches)</a:t>
            </a:r>
            <a:r>
              <a:rPr lang="en-US" sz="2400" dirty="0" smtClean="0"/>
              <a:t>.</a:t>
            </a:r>
            <a:endParaRPr lang="es-AR" sz="2400" dirty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AR" sz="2300" dirty="0" smtClean="0"/>
          </a:p>
          <a:p>
            <a:pPr>
              <a:lnSpc>
                <a:spcPct val="90000"/>
              </a:lnSpc>
            </a:pPr>
            <a:endParaRPr lang="es-AR" sz="2300" dirty="0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AR" sz="23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FEET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With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feet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go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pic>
        <p:nvPicPr>
          <p:cNvPr id="4" name="3 Imagen" descr="caminando-descal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763688" cy="1412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0" y="6365875"/>
            <a:ext cx="248443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1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8438" name="Rectangle 1"/>
          <p:cNvSpPr>
            <a:spLocks noChangeArrowheads="1"/>
          </p:cNvSpPr>
          <p:nvPr/>
        </p:nvSpPr>
        <p:spPr bwMode="auto">
          <a:xfrm>
            <a:off x="-180528" y="3068960"/>
            <a:ext cx="9036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</a:t>
            </a: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111750"/>
          </a:xfrm>
        </p:spPr>
        <p:txBody>
          <a:bodyPr>
            <a:normAutofit fontScale="47500" lnSpcReduction="20000"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 </a:t>
            </a:r>
            <a:endParaRPr lang="es-AR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IN THE World A/G  </a:t>
            </a:r>
            <a:r>
              <a:rPr lang="en-US" sz="3800" dirty="0" smtClean="0"/>
              <a:t>we could send out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3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800" u="sng" dirty="0" smtClean="0">
                <a:solidFill>
                  <a:schemeClr val="accent6">
                    <a:lumMod val="75000"/>
                  </a:schemeClr>
                </a:solidFill>
              </a:rPr>
              <a:t>1 missionary </a:t>
            </a:r>
            <a:r>
              <a:rPr lang="en-US" sz="3800" dirty="0" smtClean="0"/>
              <a:t>for even every </a:t>
            </a:r>
            <a:r>
              <a:rPr lang="en-US" sz="3800" u="sng" dirty="0" smtClean="0">
                <a:solidFill>
                  <a:schemeClr val="accent6">
                    <a:lumMod val="75000"/>
                  </a:schemeClr>
                </a:solidFill>
              </a:rPr>
              <a:t>10 churches</a:t>
            </a:r>
            <a:r>
              <a:rPr lang="en-US" sz="3800" dirty="0" smtClean="0"/>
              <a:t>, there would be        </a:t>
            </a:r>
            <a:r>
              <a:rPr lang="en-US" sz="3800" b="1" u="sng" dirty="0" smtClean="0">
                <a:solidFill>
                  <a:schemeClr val="accent6">
                    <a:lumMod val="75000"/>
                  </a:schemeClr>
                </a:solidFill>
              </a:rPr>
              <a:t>36,000 workers</a:t>
            </a:r>
            <a:r>
              <a:rPr lang="en-US" sz="3800" dirty="0" smtClean="0"/>
              <a:t>!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US" sz="38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WORLD A/G  </a:t>
            </a:r>
            <a:r>
              <a:rPr lang="en-US" sz="3800" dirty="0" smtClean="0"/>
              <a:t>could do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800" u="sng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3800" dirty="0" smtClean="0"/>
              <a:t> for every </a:t>
            </a:r>
            <a:r>
              <a:rPr lang="en-US" sz="3800" u="sng" dirty="0" smtClean="0">
                <a:solidFill>
                  <a:schemeClr val="accent6">
                    <a:lumMod val="75000"/>
                  </a:schemeClr>
                </a:solidFill>
              </a:rPr>
              <a:t>5 churches</a:t>
            </a:r>
            <a:r>
              <a:rPr lang="en-US" sz="3800" dirty="0" smtClean="0"/>
              <a:t>, they would have                </a:t>
            </a:r>
            <a:r>
              <a:rPr lang="en-US" sz="3800" b="1" u="sng" dirty="0" smtClean="0">
                <a:solidFill>
                  <a:schemeClr val="accent6">
                    <a:lumMod val="75000"/>
                  </a:schemeClr>
                </a:solidFill>
              </a:rPr>
              <a:t>72,000 workers</a:t>
            </a:r>
            <a:r>
              <a:rPr lang="en-US" sz="3800" b="1" dirty="0"/>
              <a:t>!</a:t>
            </a:r>
            <a:endParaRPr lang="en-US" sz="3800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800" dirty="0" smtClean="0"/>
              <a:t>And if they could do like the Fins, they would have      </a:t>
            </a:r>
            <a:r>
              <a:rPr lang="en-US" sz="3800" b="1" u="sng" dirty="0" smtClean="0">
                <a:solidFill>
                  <a:schemeClr val="accent6">
                    <a:lumMod val="75000"/>
                  </a:schemeClr>
                </a:solidFill>
              </a:rPr>
              <a:t>240,000 workers!</a:t>
            </a:r>
            <a:endParaRPr lang="es-AR" sz="3800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s-AR" sz="38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in the  WORLD ASSEMBLIES OF GOD FELLOWSHIP we have the potential for: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n-US" sz="38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800" dirty="0" smtClean="0"/>
              <a:t>We would have </a:t>
            </a:r>
            <a:r>
              <a:rPr lang="en-US" sz="3800" b="1" u="sng" dirty="0" smtClean="0">
                <a:solidFill>
                  <a:schemeClr val="accent6">
                    <a:lumMod val="75000"/>
                  </a:schemeClr>
                </a:solidFill>
              </a:rPr>
              <a:t>between 36,000 and 240,000 workers!</a:t>
            </a:r>
            <a:r>
              <a:rPr lang="en-US" sz="3800" dirty="0" smtClean="0"/>
              <a:t> </a:t>
            </a:r>
          </a:p>
          <a:p>
            <a:pPr marL="109728" indent="0" algn="ctr" fontAlgn="auto">
              <a:spcAft>
                <a:spcPts val="0"/>
              </a:spcAft>
              <a:buNone/>
              <a:defRPr/>
            </a:pPr>
            <a:r>
              <a:rPr lang="en-US" sz="6000" dirty="0" smtClean="0"/>
              <a:t>100,000 workers is possible!</a:t>
            </a:r>
            <a:endParaRPr lang="es-AR" sz="3500" dirty="0" smtClean="0"/>
          </a:p>
          <a:p>
            <a:pPr marL="365760" indent="-256032" algn="ctr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 </a:t>
            </a:r>
            <a:endParaRPr lang="es-AR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 solution other than just praying for workers. It is in raising up as well beautiful knees and beautiful hands, churches with missionary vision to touch the world. </a:t>
            </a:r>
            <a:endParaRPr lang="es-AR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s-A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FEET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With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feet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go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pic>
        <p:nvPicPr>
          <p:cNvPr id="4" name="3 Imagen" descr="caminando-descal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763688" cy="1412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0" y="6365875"/>
            <a:ext cx="24844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400" dirty="0" err="1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400" dirty="0" smtClean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9462" name="Rectangle 1"/>
          <p:cNvSpPr>
            <a:spLocks noChangeArrowheads="1"/>
          </p:cNvSpPr>
          <p:nvPr/>
        </p:nvSpPr>
        <p:spPr bwMode="auto">
          <a:xfrm>
            <a:off x="107950" y="3141663"/>
            <a:ext cx="9036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</a:t>
            </a: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" name="10 Flecha derecha"/>
          <p:cNvSpPr/>
          <p:nvPr/>
        </p:nvSpPr>
        <p:spPr>
          <a:xfrm rot="5400000">
            <a:off x="4558507" y="2218531"/>
            <a:ext cx="215900" cy="4603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2" name="11 Flecha derecha"/>
          <p:cNvSpPr/>
          <p:nvPr/>
        </p:nvSpPr>
        <p:spPr>
          <a:xfrm>
            <a:off x="6588125" y="2492375"/>
            <a:ext cx="287338" cy="73025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4" name="13 Flecha derecha"/>
          <p:cNvSpPr/>
          <p:nvPr/>
        </p:nvSpPr>
        <p:spPr>
          <a:xfrm rot="5400000">
            <a:off x="4463256" y="4401344"/>
            <a:ext cx="288925" cy="7143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5" name="14 Flecha derecha"/>
          <p:cNvSpPr/>
          <p:nvPr/>
        </p:nvSpPr>
        <p:spPr>
          <a:xfrm>
            <a:off x="5580063" y="3284538"/>
            <a:ext cx="504825" cy="73025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6" name="15 Flecha derecha"/>
          <p:cNvSpPr/>
          <p:nvPr/>
        </p:nvSpPr>
        <p:spPr>
          <a:xfrm>
            <a:off x="5867400" y="3573463"/>
            <a:ext cx="288925" cy="71437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040313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endParaRPr lang="es-AR" smtClean="0"/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 algn="ctr">
              <a:buFont typeface="Wingdings 3" pitchFamily="18" charset="2"/>
              <a:buNone/>
            </a:pPr>
            <a:r>
              <a:rPr lang="en-US" smtClean="0"/>
              <a:t>In the parable of the 11</a:t>
            </a:r>
            <a:r>
              <a:rPr lang="en-US" baseline="30000" smtClean="0"/>
              <a:t>th</a:t>
            </a:r>
            <a:r>
              <a:rPr lang="en-US" smtClean="0"/>
              <a:t> hour harvest, the harvest master asks workers who were standing around, </a:t>
            </a:r>
            <a:r>
              <a:rPr lang="en-US" i="1" smtClean="0"/>
              <a:t>“Why are you standing here.” They replied, “no one has hired us.” </a:t>
            </a:r>
          </a:p>
          <a:p>
            <a:pPr algn="r">
              <a:buFont typeface="Wingdings 3" pitchFamily="18" charset="2"/>
              <a:buNone/>
            </a:pPr>
            <a:r>
              <a:rPr lang="en-US" smtClean="0">
                <a:solidFill>
                  <a:srgbClr val="C00000"/>
                </a:solidFill>
              </a:rPr>
              <a:t> </a:t>
            </a:r>
            <a:endParaRPr lang="es-AR" smtClean="0">
              <a:solidFill>
                <a:srgbClr val="C00000"/>
              </a:solidFill>
            </a:endParaRPr>
          </a:p>
          <a:p>
            <a:pPr>
              <a:buFont typeface="Wingdings 3" pitchFamily="18" charset="2"/>
              <a:buNone/>
            </a:pPr>
            <a:endParaRPr lang="es-AR" smtClean="0"/>
          </a:p>
          <a:p>
            <a:pPr algn="ctr">
              <a:buFont typeface="Wingdings 3" pitchFamily="18" charset="2"/>
              <a:buNone/>
            </a:pPr>
            <a:endParaRPr lang="en-US" smtClean="0"/>
          </a:p>
          <a:p>
            <a:pPr algn="ctr">
              <a:buFont typeface="Wingdings 3" pitchFamily="18" charset="2"/>
              <a:buNone/>
            </a:pPr>
            <a:r>
              <a:rPr lang="en-US" smtClean="0"/>
              <a:t>We must have a Nike Theology of missions</a:t>
            </a:r>
          </a:p>
          <a:p>
            <a:pPr algn="ctr">
              <a:buFont typeface="Wingdings 3" pitchFamily="18" charset="2"/>
              <a:buNone/>
            </a:pPr>
            <a:r>
              <a:rPr lang="en-US" smtClean="0"/>
              <a:t> </a:t>
            </a:r>
            <a:endParaRPr lang="es-AR" smtClean="0"/>
          </a:p>
          <a:p>
            <a:pPr>
              <a:buFont typeface="Wingdings 3" pitchFamily="18" charset="2"/>
              <a:buNone/>
            </a:pPr>
            <a:endParaRPr lang="es-AR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FEET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With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feet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go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pic>
        <p:nvPicPr>
          <p:cNvPr id="4" name="3 Imagen" descr="caminando-descal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763688" cy="1412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0" y="6365875"/>
            <a:ext cx="248443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1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0486" name="Rectangle 1"/>
          <p:cNvSpPr>
            <a:spLocks noChangeArrowheads="1"/>
          </p:cNvSpPr>
          <p:nvPr/>
        </p:nvSpPr>
        <p:spPr bwMode="auto">
          <a:xfrm>
            <a:off x="107950" y="3170238"/>
            <a:ext cx="9036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</a:t>
            </a: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20487" name="7 Imagen" descr="biblia-abierta 2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BD6"/>
              </a:clrFrom>
              <a:clrTo>
                <a:srgbClr val="FFFBD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84538"/>
            <a:ext cx="14620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468313" y="4221163"/>
            <a:ext cx="8496300" cy="7207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We can not have excuses for a shortage of workers</a:t>
            </a:r>
            <a:endParaRPr lang="es-AR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1" name="10 Imagen" descr="logo nik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5375" y="5661025"/>
            <a:ext cx="1905000" cy="1028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>
            <a:normAutofit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Blip>
                <a:blip r:embed="rId3"/>
              </a:buBlip>
              <a:defRPr/>
            </a:pPr>
            <a:r>
              <a:rPr lang="en-US" dirty="0" smtClean="0"/>
              <a:t>  There is not a shortage of workers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Blip>
                <a:blip r:embed="rId3"/>
              </a:buBlip>
              <a:defRPr/>
            </a:pPr>
            <a:r>
              <a:rPr lang="en-US" dirty="0" smtClean="0"/>
              <a:t>They are in our churches and seated in our services.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Blip>
                <a:blip r:embed="rId3"/>
              </a:buBlip>
              <a:defRPr/>
            </a:pPr>
            <a:r>
              <a:rPr lang="en-US" dirty="0" smtClean="0"/>
              <a:t>We must pray for them to be called, and release them to go, and send them with our knees and hands.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u="sng" dirty="0" smtClean="0"/>
              <a:t>The church must respond to the need of the shortage of workers.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Lord, open our eyes and give us a missionary vision, so that there will not be a shortage of workers!   </a:t>
            </a:r>
            <a:endParaRPr lang="es-AR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BEAUTIFUL FEET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</a:t>
            </a:r>
            <a:r>
              <a:rPr lang="es-AR" i="1" dirty="0" err="1" smtClean="0">
                <a:latin typeface="Palatino Linotype" pitchFamily="18" charset="0"/>
              </a:rPr>
              <a:t>With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the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feet</a:t>
            </a:r>
            <a:r>
              <a:rPr lang="es-AR" i="1" dirty="0" smtClean="0">
                <a:latin typeface="Palatino Linotype" pitchFamily="18" charset="0"/>
              </a:rPr>
              <a:t> of </a:t>
            </a:r>
            <a:r>
              <a:rPr lang="es-AR" i="1" dirty="0" err="1" smtClean="0">
                <a:latin typeface="Palatino Linotype" pitchFamily="18" charset="0"/>
              </a:rPr>
              <a:t>those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who</a:t>
            </a:r>
            <a:r>
              <a:rPr lang="es-AR" i="1" dirty="0" smtClean="0">
                <a:latin typeface="Palatino Linotype" pitchFamily="18" charset="0"/>
              </a:rPr>
              <a:t> </a:t>
            </a:r>
            <a:r>
              <a:rPr lang="es-AR" i="1" dirty="0" err="1" smtClean="0">
                <a:latin typeface="Palatino Linotype" pitchFamily="18" charset="0"/>
              </a:rPr>
              <a:t>go</a:t>
            </a:r>
            <a:r>
              <a:rPr lang="es-AR" i="1" dirty="0" smtClean="0">
                <a:latin typeface="Palatino Linotype" pitchFamily="18" charset="0"/>
              </a:rPr>
              <a:t>…”</a:t>
            </a:r>
            <a:endParaRPr lang="es-AR" i="1" dirty="0">
              <a:latin typeface="Palatino Linotype" pitchFamily="18" charset="0"/>
            </a:endParaRPr>
          </a:p>
        </p:txBody>
      </p:sp>
      <p:pic>
        <p:nvPicPr>
          <p:cNvPr id="4" name="3 Imagen" descr="caminando-descal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1763688" cy="1412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0" y="6365874"/>
            <a:ext cx="248443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Cancun</a:t>
            </a:r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World</a:t>
            </a:r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s-AR" sz="1200" dirty="0" err="1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Congress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2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June 2013</a:t>
            </a:r>
            <a:endParaRPr lang="es-AR" sz="11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1510" name="Rectangle 1"/>
          <p:cNvSpPr>
            <a:spLocks noChangeArrowheads="1"/>
          </p:cNvSpPr>
          <p:nvPr/>
        </p:nvSpPr>
        <p:spPr bwMode="auto">
          <a:xfrm>
            <a:off x="107950" y="3170238"/>
            <a:ext cx="9036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</a:t>
            </a: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658</TotalTime>
  <Words>628</Words>
  <Application>Microsoft Office PowerPoint</Application>
  <PresentationFormat>On-screen Show (4:3)</PresentationFormat>
  <Paragraphs>127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Concurrencia</vt:lpstr>
      <vt:lpstr>MISSIONS IS DONE with  the feet of those who go,  the knees of those who stay and pray, and  the hands of those who give</vt:lpstr>
      <vt:lpstr>                 BEAUTIFUL FEET “With the feet of those who go…”</vt:lpstr>
      <vt:lpstr>                 BEAUTIFUL FEET “With the feet of those who go…”</vt:lpstr>
      <vt:lpstr>                 BEAUTIFUL FEET “With the feet of those who go…”</vt:lpstr>
      <vt:lpstr>                 BEAUTIFUL FEET “With the feet of those who go…”</vt:lpstr>
      <vt:lpstr>                 BEAUTIFUL FEET “With the feet of those who go…”</vt:lpstr>
      <vt:lpstr>                 BEAUTIFUL FEET “With the feet of those who go…”</vt:lpstr>
      <vt:lpstr>                 BEAUTIFUL FEET “With the feet of those who go…”</vt:lpstr>
      <vt:lpstr>                 BEAUTIFUL FEET “With the feet of those who go…”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Missions is done with  the feet of those who go,  the knees of those who stay and pray, and  the hands of those who give</dc:title>
  <dc:creator>Voluntarios</dc:creator>
  <cp:lastModifiedBy>Brad</cp:lastModifiedBy>
  <cp:revision>83</cp:revision>
  <dcterms:created xsi:type="dcterms:W3CDTF">2011-05-16T13:12:38Z</dcterms:created>
  <dcterms:modified xsi:type="dcterms:W3CDTF">2013-05-30T14:27:56Z</dcterms:modified>
</cp:coreProperties>
</file>