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F00"/>
    <a:srgbClr val="3333CC"/>
    <a:srgbClr val="D6A300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81EFF991-DBEB-4949-BA22-DEBA9DAFF132}" type="datetimeFigureOut">
              <a:rPr lang="en-US"/>
              <a:pPr/>
              <a:t>5/30/2013</a:t>
            </a:fld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D7297AC9-9E59-43A8-9C1F-F447F5734F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42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6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7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92ACFD1-D560-4008-B7DE-00B8882DCCE4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A75DD2A-4541-4967-8BE2-80DCF1F948D8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2E90E-1615-458F-94E8-695D518802A7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2F82C-E486-4B51-A71B-92A53D49D68E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3244-7D55-43A9-AC47-0EAB70A65FA7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732F9-436C-4998-8C2C-E208BA938650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BE605-F448-46C2-B61C-261938989099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01E79-3163-4AE7-932B-4CDE30944D93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1D363F-36C8-4ACD-B5EC-EA7F8A206FC2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D85CCA-F29C-4F78-94D2-E602B5101526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8763F-137E-4E82-8539-5CB2C7126CF6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33569-5663-4B2A-83E6-2AC70AF1F9E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800FEE-E0D3-4BC1-A7E1-FF5B5D500704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D826F6-9722-41AF-95E2-6EA8B91ADB43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0C6E-8544-478B-ABD1-D6F37DC0B91B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97682-5BA3-4DEE-AA56-E7CF7CA2B446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BAA01-062F-4861-8D5E-0B5052C823EF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1D76-17A1-491E-BBE7-A3DE7D2BB1CA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F5A3F1-A5BD-4EF8-9E36-661CE7A4A0EB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B5D8D2-A495-47CA-B4C5-8B97E22F263B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8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D1F3DDF-2C8D-4B62-B4E0-473436AF78E9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1A063AE-FD20-4F40-86CB-E7CBBBE4A2C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50ECE59-5236-4E2C-A588-E4F6CEEBB470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40417C-0529-4FAC-BE0A-5D0619F7082F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28" r:id="rId7"/>
    <p:sldLayoutId id="2147483735" r:id="rId8"/>
    <p:sldLayoutId id="2147483736" r:id="rId9"/>
    <p:sldLayoutId id="2147483727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764704"/>
            <a:ext cx="6172200" cy="417646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MISSIONS IS DONE </a:t>
            </a:r>
            <a:r>
              <a:rPr lang="en-US" sz="4000" i="1" dirty="0" smtClean="0">
                <a:latin typeface="Palatino Linotype" pitchFamily="18" charset="0"/>
              </a:rPr>
              <a:t>with </a:t>
            </a:r>
            <a:br>
              <a:rPr lang="en-US" sz="4000" i="1" dirty="0" smtClean="0">
                <a:latin typeface="Palatino Linotype" pitchFamily="18" charset="0"/>
              </a:rPr>
            </a:b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the </a:t>
            </a:r>
            <a:r>
              <a:rPr lang="en-US" sz="40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feet </a:t>
            </a:r>
            <a:r>
              <a:rPr lang="en-US" sz="4000" i="1" dirty="0">
                <a:latin typeface="Palatino Linotype" pitchFamily="18" charset="0"/>
              </a:rPr>
              <a:t>of those who go, </a:t>
            </a:r>
            <a:r>
              <a:rPr lang="en-US" sz="4000" i="1" dirty="0" smtClean="0">
                <a:latin typeface="Palatino Linotype" pitchFamily="18" charset="0"/>
              </a:rPr>
              <a:t/>
            </a:r>
            <a:br>
              <a:rPr lang="en-US" sz="4000" i="1" dirty="0" smtClean="0">
                <a:latin typeface="Palatino Linotype" pitchFamily="18" charset="0"/>
              </a:rPr>
            </a:b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the </a:t>
            </a:r>
            <a:r>
              <a:rPr lang="en-US" sz="40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knees </a:t>
            </a:r>
            <a:r>
              <a:rPr lang="en-US" sz="4000" i="1" dirty="0">
                <a:latin typeface="Palatino Linotype" pitchFamily="18" charset="0"/>
              </a:rPr>
              <a:t>of those who stay and pray, and </a:t>
            </a:r>
            <a:r>
              <a:rPr lang="en-US" sz="4000" i="1" dirty="0" smtClean="0">
                <a:latin typeface="Palatino Linotype" pitchFamily="18" charset="0"/>
              </a:rPr>
              <a:t/>
            </a:r>
            <a:br>
              <a:rPr lang="en-US" sz="4000" i="1" dirty="0" smtClean="0">
                <a:latin typeface="Palatino Linotype" pitchFamily="18" charset="0"/>
              </a:rPr>
            </a:b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the </a:t>
            </a:r>
            <a:r>
              <a:rPr lang="en-US" sz="40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hands </a:t>
            </a:r>
            <a:r>
              <a:rPr lang="en-US" sz="4000" i="1" dirty="0">
                <a:latin typeface="Palatino Linotype" pitchFamily="18" charset="0"/>
              </a:rPr>
              <a:t>of those who </a:t>
            </a:r>
            <a:r>
              <a:rPr lang="en-US" sz="4000" i="1" dirty="0" smtClean="0">
                <a:latin typeface="Palatino Linotype" pitchFamily="18" charset="0"/>
              </a:rPr>
              <a:t>give</a:t>
            </a:r>
            <a:endParaRPr lang="es-AR" sz="4000" i="1" dirty="0">
              <a:latin typeface="Palatino Linotype" pitchFamily="18" charset="0"/>
            </a:endParaRPr>
          </a:p>
        </p:txBody>
      </p:sp>
      <p:pic>
        <p:nvPicPr>
          <p:cNvPr id="5" name="4 Imagen" descr="mundo azul.bmp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923928" y="5471358"/>
            <a:ext cx="1368234" cy="1386641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292725" y="5842337"/>
            <a:ext cx="385127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Cancun</a:t>
            </a:r>
            <a:r>
              <a:rPr lang="es-A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AR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World</a:t>
            </a:r>
            <a:r>
              <a:rPr lang="es-A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AR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Missions</a:t>
            </a:r>
            <a:r>
              <a:rPr lang="es-A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AR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Congress</a:t>
            </a:r>
            <a:endParaRPr lang="es-A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June 2013</a:t>
            </a:r>
            <a:endParaRPr lang="es-AR" sz="2000" i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HANDS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hands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give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 rot="10800000" flipV="1">
            <a:off x="323850" y="1628389"/>
            <a:ext cx="864235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We need A NIKE THEOLOGY of missions! 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Palatino Linotype" pitchFamily="18" charset="0"/>
                <a:cs typeface="Times New Roman" pitchFamily="18" charset="0"/>
              </a:rPr>
              <a:t>JUST DO IT!</a:t>
            </a:r>
            <a:endParaRPr lang="es-AR" sz="2800" b="1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For </a:t>
            </a:r>
            <a:r>
              <a:rPr lang="en-US" sz="2400" dirty="0" smtClean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many years </a:t>
            </a:r>
            <a:r>
              <a:rPr lang="en-US" sz="2400" dirty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people in </a:t>
            </a:r>
            <a:r>
              <a:rPr lang="en-US" sz="2400" dirty="0" smtClean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Africa, Asia, and Latin America  </a:t>
            </a:r>
            <a:r>
              <a:rPr lang="en-US" sz="2400" dirty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have been talking about the potential they </a:t>
            </a:r>
            <a:r>
              <a:rPr lang="en-US" sz="2400" dirty="0" smtClean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have to give more: </a:t>
            </a:r>
            <a:endParaRPr lang="en-US" sz="2400" dirty="0">
              <a:solidFill>
                <a:srgbClr val="000000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400" b="1" dirty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But what we need is a NIKE THEOLOGY.  </a:t>
            </a:r>
          </a:p>
          <a:p>
            <a:pPr algn="ctr" eaLnBrk="0" hangingPunct="0"/>
            <a:r>
              <a:rPr lang="en-US" sz="2400" b="1" dirty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Nike says: JUST DO IT. </a:t>
            </a:r>
          </a:p>
          <a:p>
            <a:pPr algn="ctr" eaLnBrk="0" hangingPunct="0"/>
            <a:endParaRPr lang="en-US" sz="2400" dirty="0">
              <a:solidFill>
                <a:srgbClr val="000000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22534" name="11 Imagen" descr="nike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80975" y="1268413"/>
            <a:ext cx="2016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Rectángulo redondeado"/>
          <p:cNvSpPr/>
          <p:nvPr/>
        </p:nvSpPr>
        <p:spPr>
          <a:xfrm>
            <a:off x="323528" y="4005064"/>
            <a:ext cx="8496944" cy="1944216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solidFill>
                  <a:srgbClr val="C000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It is time to not just talk about it, but to do it. </a:t>
            </a:r>
          </a:p>
          <a:p>
            <a:pPr algn="ctr" eaLnBrk="0" hangingPunct="0">
              <a:defRPr/>
            </a:pPr>
            <a:r>
              <a:rPr lang="en-US" sz="2000" dirty="0">
                <a:solidFill>
                  <a:srgbClr val="C000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And any chains of a “poverty or scarcity mentality” that impede us, must be broken and we must move forward now in a new paradigm that results in a sending and generous vision for the next generation of </a:t>
            </a:r>
            <a:r>
              <a:rPr lang="en-US" sz="2000" dirty="0" smtClean="0">
                <a:solidFill>
                  <a:srgbClr val="C000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missionaries</a:t>
            </a:r>
            <a:r>
              <a:rPr lang="en-US" sz="2000" dirty="0" smtClean="0">
                <a:solidFill>
                  <a:srgbClr val="C000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! Missionaries from Africa, Asia, Latin America, and Eastern Europe, besides the historical Western sending nations!</a:t>
            </a:r>
            <a:endParaRPr lang="en-US" sz="2000" dirty="0">
              <a:solidFill>
                <a:srgbClr val="C00000"/>
              </a:solidFill>
              <a:latin typeface="Palatino Linotyp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HANDS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hands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give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 rot="10800000" flipV="1">
            <a:off x="106363" y="1514703"/>
            <a:ext cx="8786812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n-US" sz="2400" dirty="0">
                <a:latin typeface="Palatino Linotype" pitchFamily="18" charset="0"/>
                <a:cs typeface="Times New Roman" pitchFamily="18" charset="0"/>
              </a:rPr>
              <a:t>The Assemblies of God of Argentina became the first Latin country to break a million dollars in giving in 2009. </a:t>
            </a:r>
          </a:p>
          <a:p>
            <a:pPr algn="ctr"/>
            <a:r>
              <a:rPr lang="en-US" sz="2400" dirty="0">
                <a:latin typeface="Palatino Linotype" pitchFamily="18" charset="0"/>
                <a:cs typeface="Times New Roman" pitchFamily="18" charset="0"/>
              </a:rPr>
              <a:t>Last year they continued to grow to almost </a:t>
            </a:r>
            <a:r>
              <a:rPr lang="en-US" sz="2400" dirty="0" smtClean="0">
                <a:latin typeface="Palatino Linotype" pitchFamily="18" charset="0"/>
                <a:cs typeface="Times New Roman" pitchFamily="18" charset="0"/>
              </a:rPr>
              <a:t>1.6 </a:t>
            </a:r>
            <a:r>
              <a:rPr lang="en-US" sz="2400" dirty="0">
                <a:latin typeface="Palatino Linotype" pitchFamily="18" charset="0"/>
                <a:cs typeface="Times New Roman" pitchFamily="18" charset="0"/>
              </a:rPr>
              <a:t>million. </a:t>
            </a:r>
          </a:p>
          <a:p>
            <a:pPr algn="ctr">
              <a:buFont typeface="Wingdings" pitchFamily="2" charset="2"/>
              <a:buChar char="ü"/>
            </a:pPr>
            <a:r>
              <a:rPr lang="en-US" sz="2400" dirty="0">
                <a:latin typeface="Palatino Linotype" pitchFamily="18" charset="0"/>
                <a:cs typeface="Times New Roman" pitchFamily="18" charset="0"/>
              </a:rPr>
              <a:t>There is no reason the Philippines, Indonesia, Papua New Guinea, </a:t>
            </a:r>
            <a:r>
              <a:rPr lang="en-US" sz="2400" dirty="0" smtClean="0">
                <a:latin typeface="Palatino Linotype" pitchFamily="18" charset="0"/>
                <a:cs typeface="Times New Roman" pitchFamily="18" charset="0"/>
              </a:rPr>
              <a:t>Nigeria, Kenya, Romania, Mexico, El Salvador, Ukraine and </a:t>
            </a:r>
            <a:r>
              <a:rPr lang="en-US" sz="2400" dirty="0">
                <a:latin typeface="Palatino Linotype" pitchFamily="18" charset="0"/>
                <a:cs typeface="Times New Roman" pitchFamily="18" charset="0"/>
              </a:rPr>
              <a:t>many other countries and churches could not give over a million dollars to missions a year! </a:t>
            </a:r>
          </a:p>
          <a:p>
            <a:pPr algn="ctr">
              <a:buFont typeface="Wingdings" pitchFamily="2" charset="2"/>
              <a:buChar char="ü"/>
            </a:pPr>
            <a:r>
              <a:rPr lang="en-US" sz="2400" dirty="0">
                <a:latin typeface="Palatino Linotype" pitchFamily="18" charset="0"/>
                <a:cs typeface="Times New Roman" pitchFamily="18" charset="0"/>
              </a:rPr>
              <a:t>They can give millions of dollars. There is not a shortage of </a:t>
            </a:r>
            <a:r>
              <a:rPr lang="en-US" sz="2400" dirty="0" smtClean="0">
                <a:latin typeface="Palatino Linotype" pitchFamily="18" charset="0"/>
                <a:cs typeface="Times New Roman" pitchFamily="18" charset="0"/>
              </a:rPr>
              <a:t>money, especially in countries with great churches! </a:t>
            </a:r>
            <a:endParaRPr lang="en-US" sz="2400" dirty="0">
              <a:latin typeface="Palatino Linotype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en-US" sz="2400" dirty="0">
                <a:latin typeface="Palatino Linotype" pitchFamily="18" charset="0"/>
                <a:cs typeface="Times New Roman" pitchFamily="18" charset="0"/>
              </a:rPr>
              <a:t>There is a shortage of vision, commitment, and passion! 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Times New Roman" pitchFamily="18" charset="0"/>
              </a:rPr>
              <a:t>Let us commit to changing that! 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Times New Roman" pitchFamily="18" charset="0"/>
              </a:rPr>
              <a:t>May it began with us!</a:t>
            </a:r>
            <a:endParaRPr lang="es-AR" sz="3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eaLnBrk="0" hangingPunct="0"/>
            <a:endParaRPr lang="es-AR" sz="2400" dirty="0">
              <a:latin typeface="Palatino Linotype" pitchFamily="18" charset="0"/>
            </a:endParaRPr>
          </a:p>
        </p:txBody>
      </p:sp>
      <p:pic>
        <p:nvPicPr>
          <p:cNvPr id="8" name="7 Imagen" descr="llegar primer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5589240"/>
            <a:ext cx="1691680" cy="126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HANDS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hands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give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79388" y="2112963"/>
            <a:ext cx="8713787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 typeface="Wingdings" pitchFamily="2" charset="2"/>
              <a:buChar char="v"/>
              <a:defRPr/>
            </a:pPr>
            <a:r>
              <a:rPr lang="en-US" sz="20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We have already observed that missions is much more than Money. </a:t>
            </a:r>
          </a:p>
          <a:p>
            <a:pPr algn="ctr">
              <a:buFont typeface="Wingdings" pitchFamily="2" charset="2"/>
              <a:buChar char="v"/>
              <a:defRPr/>
            </a:pPr>
            <a:r>
              <a:rPr lang="en-US" sz="20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Nonetheless,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without missions offerings, missionaries are not able to go to the field. </a:t>
            </a:r>
          </a:p>
          <a:p>
            <a:pPr algn="ctr">
              <a:defRPr/>
            </a:pPr>
            <a:endParaRPr lang="en-US" sz="20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0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Even Paul, in II Cor. 11:6, when he worked to not be a </a:t>
            </a:r>
          </a:p>
          <a:p>
            <a:pPr algn="ctr">
              <a:defRPr/>
            </a:pPr>
            <a:r>
              <a:rPr lang="en-US" sz="20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burden to an immature church, received help from the Philippians to stay on the field.</a:t>
            </a:r>
          </a:p>
          <a:p>
            <a:pPr algn="ctr">
              <a:defRPr/>
            </a:pPr>
            <a:endParaRPr lang="es-AR" sz="2000" dirty="0">
              <a:latin typeface="Palatino Linotype" pitchFamily="18" charset="0"/>
              <a:cs typeface="Arial" pitchFamily="34" charset="0"/>
            </a:endParaRPr>
          </a:p>
          <a:p>
            <a:pPr algn="ctr" eaLnBrk="0" hangingPunct="0">
              <a:buFont typeface="Wingdings" pitchFamily="2" charset="2"/>
              <a:buChar char="v"/>
              <a:defRPr/>
            </a:pPr>
            <a:r>
              <a:rPr lang="en-US" sz="20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Some can say “We will pray.” I have never met a person who faithfully prayers for missionaries and the world that is not committed to a faith promise and systematic giving towards missions. </a:t>
            </a:r>
          </a:p>
          <a:p>
            <a:pPr algn="ctr" eaLnBrk="0" hangingPunct="0">
              <a:buFont typeface="Wingdings" pitchFamily="2" charset="2"/>
              <a:buChar char="v"/>
              <a:defRPr/>
            </a:pPr>
            <a:r>
              <a:rPr lang="en-US" sz="20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If we won’t give of our money, we also won’t give of our time. </a:t>
            </a:r>
            <a:endParaRPr lang="en-US" sz="2000" dirty="0">
              <a:latin typeface="Palatino Linotype" pitchFamily="18" charset="0"/>
              <a:cs typeface="Arial" pitchFamily="34" charset="0"/>
            </a:endParaRPr>
          </a:p>
        </p:txBody>
      </p:sp>
      <p:pic>
        <p:nvPicPr>
          <p:cNvPr id="14342" name="7 Imagen" descr="biblia-abierta 2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DD5"/>
              </a:clrFrom>
              <a:clrTo>
                <a:srgbClr val="FFFDD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2924175"/>
            <a:ext cx="115093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HANDS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hands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give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71550" y="1938338"/>
            <a:ext cx="7488238" cy="335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Many times part of our problem is not having a vision of eternity. </a:t>
            </a:r>
          </a:p>
          <a:p>
            <a:pPr algn="ctr">
              <a:defRPr/>
            </a:pPr>
            <a:r>
              <a:rPr lang="en-US" sz="28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We will spend more on 5 minutes, or two hours, or for something we enjoy, than what we invest to reach the world. 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To have a missions vision we also need to have a vision of eternity</a:t>
            </a:r>
            <a:r>
              <a:rPr lang="en-US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. 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Arial" pitchFamily="34" charset="0"/>
            </a:endParaRPr>
          </a:p>
        </p:txBody>
      </p:sp>
      <p:pic>
        <p:nvPicPr>
          <p:cNvPr id="8" name="7 Imagen" descr="eternida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5213318"/>
            <a:ext cx="2195736" cy="16446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HANDS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hands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give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</a:p>
          <a:p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 rot="10800000" flipV="1">
            <a:off x="179388" y="1587808"/>
            <a:ext cx="87852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Some practical examples of how our minimal commitment would impact the world.</a:t>
            </a:r>
            <a:endParaRPr lang="es-AR" sz="2400" dirty="0">
              <a:latin typeface="Palatino Linotype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24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First of all, what the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World </a:t>
            </a:r>
            <a:r>
              <a:rPr lang="en-US" sz="24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Assemblies of God are doing in this moment, per capita or per church.</a:t>
            </a:r>
          </a:p>
          <a:p>
            <a:pPr algn="ctr" eaLnBrk="0" hangingPunct="0">
              <a:defRPr/>
            </a:pPr>
            <a:endParaRPr lang="es-AR" sz="2400" dirty="0">
              <a:latin typeface="Palatino Linotype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2400" b="1" u="sng" dirty="0">
                <a:solidFill>
                  <a:srgbClr val="D6A3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INCOME LAST YEAR</a:t>
            </a:r>
            <a:r>
              <a:rPr lang="en-US" sz="2400" b="1" dirty="0">
                <a:solidFill>
                  <a:srgbClr val="D6A3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lang="en-US" sz="2400" b="1" dirty="0" smtClean="0">
                <a:solidFill>
                  <a:srgbClr val="D6A3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$</a:t>
            </a:r>
            <a:r>
              <a:rPr lang="en-US" sz="2400" b="1" dirty="0" smtClean="0">
                <a:solidFill>
                  <a:srgbClr val="D6A3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323,000,000 </a:t>
            </a:r>
            <a:r>
              <a:rPr lang="en-US" sz="2400" b="1" u="sng" dirty="0">
                <a:solidFill>
                  <a:srgbClr val="D6A3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U$S </a:t>
            </a:r>
            <a:r>
              <a:rPr lang="en-US" sz="2400" b="1" u="sng" dirty="0" smtClean="0">
                <a:solidFill>
                  <a:srgbClr val="D6A3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es-AR" sz="2400" b="1" u="sng" dirty="0">
              <a:solidFill>
                <a:srgbClr val="D6A300"/>
              </a:solidFill>
              <a:latin typeface="Palatino Linotype" pitchFamily="18" charset="0"/>
              <a:cs typeface="Arial" pitchFamily="34" charset="0"/>
            </a:endParaRPr>
          </a:p>
          <a:p>
            <a:pPr algn="ctr" eaLnBrk="0" hangingPunct="0">
              <a:buFont typeface="Wingdings" pitchFamily="2" charset="2"/>
              <a:buChar char="§"/>
              <a:defRPr/>
            </a:pP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Churches</a:t>
            </a:r>
            <a:r>
              <a:rPr lang="en-US" sz="24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360,000</a:t>
            </a:r>
            <a:endParaRPr lang="en-US" sz="24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24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Per church offering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   $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74.77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dollars </a:t>
            </a:r>
            <a:r>
              <a:rPr lang="en-US" sz="24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a church a month</a:t>
            </a:r>
          </a:p>
          <a:p>
            <a:pPr algn="ctr" eaLnBrk="0" hangingPunct="0">
              <a:defRPr/>
            </a:pPr>
            <a:r>
              <a:rPr lang="en-US" sz="24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                                         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(West: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1,070.00  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Non West: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5.76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)</a:t>
            </a:r>
            <a:endParaRPr lang="en-US" sz="24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AR" sz="2400" dirty="0">
              <a:latin typeface="Palatino Linotype" pitchFamily="18" charset="0"/>
              <a:cs typeface="Arial" pitchFamily="34" charset="0"/>
            </a:endParaRPr>
          </a:p>
          <a:p>
            <a:pPr algn="ctr" eaLnBrk="0" hangingPunct="0">
              <a:buFont typeface="Wingdings" pitchFamily="2" charset="2"/>
              <a:buChar char="§"/>
              <a:defRPr/>
            </a:pP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Adherents</a:t>
            </a:r>
            <a:r>
              <a:rPr lang="en-US" sz="24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65,000,000</a:t>
            </a:r>
            <a:endParaRPr lang="en-US" sz="24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24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Per person giving          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41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cents </a:t>
            </a:r>
            <a:r>
              <a:rPr lang="en-US" sz="24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a person a month</a:t>
            </a:r>
          </a:p>
          <a:p>
            <a:pPr algn="ctr" eaLnBrk="0" hangingPunct="0">
              <a:defRPr/>
            </a:pPr>
            <a:r>
              <a:rPr lang="en-US" sz="24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     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(West: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5.39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Non West: 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.02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cents)  </a:t>
            </a:r>
            <a:endParaRPr lang="en-US" sz="2400" dirty="0">
              <a:latin typeface="Palatino Linotype" pitchFamily="18" charset="0"/>
              <a:cs typeface="Arial" pitchFamily="34" charset="0"/>
            </a:endParaRPr>
          </a:p>
        </p:txBody>
      </p:sp>
      <p:pic>
        <p:nvPicPr>
          <p:cNvPr id="16390" name="7 Imagen" descr="peso sosteniendo cas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5238750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Flecha derecha"/>
          <p:cNvSpPr/>
          <p:nvPr/>
        </p:nvSpPr>
        <p:spPr>
          <a:xfrm>
            <a:off x="4356100" y="3500438"/>
            <a:ext cx="1368425" cy="288925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4500563" y="4076700"/>
            <a:ext cx="863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3202781" y="4437063"/>
            <a:ext cx="86518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3635375" y="5876925"/>
            <a:ext cx="7207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4427538" y="5516563"/>
            <a:ext cx="86518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HANDS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hands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give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 rot="10800000" flipV="1">
            <a:off x="107950" y="1631623"/>
            <a:ext cx="89281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IF EVERY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BELIEVER IN EVERY CHURCH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WOULD GIVE </a:t>
            </a:r>
          </a:p>
          <a:p>
            <a:pPr algn="ctr">
              <a:defRPr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80 cents a month</a:t>
            </a:r>
            <a:r>
              <a:rPr lang="en-US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there would be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$624, 000,000 dollars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a year in offerings</a:t>
            </a:r>
            <a:r>
              <a:rPr lang="en-US" sz="20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algn="ctr">
              <a:defRPr/>
            </a:pPr>
            <a:endParaRPr lang="es-AR" sz="2000" dirty="0">
              <a:latin typeface="Palatino Linotype" pitchFamily="18" charset="0"/>
              <a:cs typeface="Arial" pitchFamily="34" charset="0"/>
            </a:endParaRPr>
          </a:p>
          <a:p>
            <a:pPr algn="ctr" eaLnBrk="0" hangingPunct="0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IF EVERY CHURCH WOULD GIVE</a:t>
            </a:r>
            <a:endParaRPr lang="en-US" sz="20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100 dollars a month</a:t>
            </a:r>
            <a:r>
              <a:rPr lang="en-US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0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there would be </a:t>
            </a:r>
            <a:r>
              <a:rPr lang="en-US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$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432,000,000 dollars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a year</a:t>
            </a:r>
            <a:r>
              <a:rPr lang="en-US" sz="20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algn="ctr" eaLnBrk="0" hangingPunct="0">
              <a:defRPr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200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dollars a month</a:t>
            </a:r>
            <a:r>
              <a:rPr lang="en-US" sz="20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, there would be </a:t>
            </a:r>
            <a:r>
              <a:rPr lang="en-US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$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864,000,000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dollars a year</a:t>
            </a:r>
            <a:r>
              <a:rPr lang="en-US" sz="20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ctr" eaLnBrk="0" hangingPunct="0">
              <a:defRPr/>
            </a:pPr>
            <a:endParaRPr lang="es-AR" sz="2000" dirty="0">
              <a:latin typeface="Palatino Linotype" pitchFamily="18" charset="0"/>
              <a:cs typeface="Arial" pitchFamily="34" charset="0"/>
            </a:endParaRPr>
          </a:p>
          <a:p>
            <a:pPr algn="ctr" eaLnBrk="0" hangingPunct="0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IF EVERY BELIEVER WOULD GIVE</a:t>
            </a:r>
          </a:p>
          <a:p>
            <a:pPr algn="ctr" eaLnBrk="0" hangingPunct="0">
              <a:defRPr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1 dollar a month</a:t>
            </a:r>
            <a:r>
              <a:rPr lang="en-US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0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there would be </a:t>
            </a:r>
            <a:r>
              <a:rPr lang="en-US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over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$780,000,000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dollars a year</a:t>
            </a:r>
            <a:r>
              <a:rPr lang="en-US" sz="20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! </a:t>
            </a:r>
            <a:endParaRPr lang="en-US" sz="2000" dirty="0" smtClean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n-US" sz="20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IF THEY WOULD GIVE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Just $1.29 a month</a:t>
            </a:r>
            <a:r>
              <a:rPr lang="en-US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0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there would be </a:t>
            </a:r>
            <a:r>
              <a:rPr lang="en-US" sz="2000" b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OVER A </a:t>
            </a:r>
            <a:r>
              <a:rPr lang="en-US" sz="20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BILLION </a:t>
            </a:r>
            <a:r>
              <a:rPr lang="en-US" sz="2000" b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DOLLARS A YEAR</a:t>
            </a:r>
            <a:r>
              <a:rPr lang="en-US" sz="2000" u="sng" dirty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! </a:t>
            </a:r>
          </a:p>
          <a:p>
            <a:pPr algn="ctr" eaLnBrk="0" hangingPunct="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IF THEY WOULD GIVE </a:t>
            </a:r>
          </a:p>
          <a:p>
            <a:pPr algn="ctr" eaLnBrk="0" hangingPunct="0">
              <a:defRPr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Arial" pitchFamily="34" charset="0"/>
              </a:rPr>
              <a:t>2 dollars a month, there would be $1,560,000,000 Dollars a YEAR!</a:t>
            </a:r>
            <a:r>
              <a:rPr lang="es-AR" sz="20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Arial" pitchFamily="34" charset="0"/>
              </a:rPr>
              <a:t> </a:t>
            </a:r>
            <a:endParaRPr lang="es-AR" sz="2000" b="1" u="sng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Arial" pitchFamily="34" charset="0"/>
            </a:endParaRPr>
          </a:p>
        </p:txBody>
      </p:sp>
      <p:pic>
        <p:nvPicPr>
          <p:cNvPr id="17414" name="7 Imagen" descr="peso sosteniendo cas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7988" y="5741988"/>
            <a:ext cx="11160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5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5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5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5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5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5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5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5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5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5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5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5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HANDS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hands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give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23850" y="2320777"/>
            <a:ext cx="87122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28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28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Text messages vary per country. </a:t>
            </a:r>
            <a:endParaRPr lang="en-US" sz="28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28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But if a text message costs on average 2 cents, and each believer would  </a:t>
            </a:r>
            <a:endParaRPr lang="en-US" sz="28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n-US" sz="28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GIVE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A TEXT MESSAGE A DAY TO MISSIONS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,</a:t>
            </a:r>
            <a:endParaRPr lang="en-US" sz="24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n-US" sz="2400" dirty="0" smtClean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giving </a:t>
            </a:r>
            <a:r>
              <a:rPr lang="en-US" sz="24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would </a:t>
            </a: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double  </a:t>
            </a:r>
            <a:r>
              <a:rPr lang="en-US" sz="24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times to </a:t>
            </a:r>
            <a:endParaRPr lang="en-US" sz="2400" dirty="0" smtClean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474,500,000 </a:t>
            </a:r>
            <a:r>
              <a:rPr lang="en-US" sz="24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million dollars. </a:t>
            </a:r>
          </a:p>
          <a:p>
            <a:pPr algn="ctr" eaLnBrk="0" hangingPunct="0">
              <a:defRPr/>
            </a:pPr>
            <a:endParaRPr lang="en-US" sz="2400" dirty="0"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23850" y="1628775"/>
            <a:ext cx="5472113" cy="115252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TEXT MESSAGES</a:t>
            </a:r>
          </a:p>
        </p:txBody>
      </p:sp>
      <p:pic>
        <p:nvPicPr>
          <p:cNvPr id="8" name="7 Imagen" descr="sms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1700808"/>
            <a:ext cx="1416034" cy="10606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12 Flecha a la derecha con bandas"/>
          <p:cNvSpPr/>
          <p:nvPr/>
        </p:nvSpPr>
        <p:spPr>
          <a:xfrm rot="5400000">
            <a:off x="4478812" y="5056826"/>
            <a:ext cx="468313" cy="323850"/>
          </a:xfrm>
          <a:prstGeom prst="striped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4" name="13 Flecha a la derecha con bandas"/>
          <p:cNvSpPr/>
          <p:nvPr/>
        </p:nvSpPr>
        <p:spPr>
          <a:xfrm>
            <a:off x="827584" y="2924175"/>
            <a:ext cx="1366838" cy="288925"/>
          </a:xfrm>
          <a:prstGeom prst="stripedRightArrow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HANDS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hands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give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50825" y="1556415"/>
            <a:ext cx="871378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 sz="32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endParaRPr lang="en-US" sz="32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32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50 cents to a $1.00, depending where.</a:t>
            </a:r>
            <a:endParaRPr lang="en-US" sz="32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28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If every person gave </a:t>
            </a:r>
            <a:r>
              <a:rPr lang="en-US" sz="28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.75 a month (average)</a:t>
            </a:r>
            <a:endParaRPr lang="en-US" sz="28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ONE COKE A MONTH</a:t>
            </a:r>
            <a:r>
              <a:rPr lang="en-US" sz="28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, giving would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More than Double to $585,000,000!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n-US" sz="28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ONE COKE A WEEK </a:t>
            </a:r>
            <a:r>
              <a:rPr lang="en-US" sz="28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would make giving </a:t>
            </a:r>
          </a:p>
          <a:p>
            <a:pPr algn="ctr" eaLnBrk="0" hangingPunct="0"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GO UP ALMOST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10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TIMES</a:t>
            </a:r>
            <a:r>
              <a:rPr lang="en-US" sz="28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, to almost</a:t>
            </a:r>
          </a:p>
          <a:p>
            <a:pPr algn="ctr" eaLnBrk="0" hangingPunct="0">
              <a:defRPr/>
            </a:pPr>
            <a:r>
              <a:rPr lang="en-US" sz="28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2 AND A HALF BILLION DOLLARS A YEAR! </a:t>
            </a:r>
            <a:endParaRPr lang="en-US" sz="28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28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              </a:t>
            </a:r>
            <a:r>
              <a:rPr lang="en-US" sz="28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(Almost 7 million dollars a day!)</a:t>
            </a:r>
            <a:endParaRPr lang="en-US" sz="2800" dirty="0"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288" y="1700213"/>
            <a:ext cx="5184775" cy="86518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sz="4000" b="1" dirty="0">
                <a:solidFill>
                  <a:srgbClr val="C000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COCA COLA</a:t>
            </a:r>
          </a:p>
        </p:txBody>
      </p:sp>
      <p:pic>
        <p:nvPicPr>
          <p:cNvPr id="19463" name="7 Imagen" descr="coca-col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589"/>
          <a:stretch>
            <a:fillRect/>
          </a:stretch>
        </p:blipFill>
        <p:spPr bwMode="auto">
          <a:xfrm>
            <a:off x="468313" y="1700213"/>
            <a:ext cx="863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Flecha a la derecha con bandas"/>
          <p:cNvSpPr/>
          <p:nvPr/>
        </p:nvSpPr>
        <p:spPr>
          <a:xfrm>
            <a:off x="468313" y="2780189"/>
            <a:ext cx="1368425" cy="287338"/>
          </a:xfrm>
          <a:prstGeom prst="stripedRightArrow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6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6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6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HANDS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hands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give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 rot="10800000" flipV="1">
            <a:off x="-3175" y="2770813"/>
            <a:ext cx="879157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36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If every </a:t>
            </a:r>
            <a:r>
              <a:rPr lang="en-US" sz="36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person </a:t>
            </a:r>
            <a:r>
              <a:rPr lang="en-US" sz="36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would give </a:t>
            </a:r>
          </a:p>
          <a:p>
            <a:pPr algn="ctr" eaLnBrk="0" hangingPunct="0">
              <a:defRPr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A KILO OF RICE A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WEEK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TO MISSIONS,</a:t>
            </a:r>
          </a:p>
          <a:p>
            <a:pPr algn="ctr" eaLnBrk="0" hangingPunct="0">
              <a:defRPr/>
            </a:pPr>
            <a:r>
              <a:rPr lang="en-US" sz="36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it would cause missions giving to go up to</a:t>
            </a:r>
          </a:p>
          <a:p>
            <a:pPr algn="ctr" eaLnBrk="0" hangingPunct="0">
              <a:defRPr/>
            </a:pPr>
            <a:endParaRPr lang="en-US" sz="32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3200" dirty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1.69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ILLION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DOLLARS </a:t>
            </a:r>
            <a:r>
              <a:rPr lang="en-US" sz="36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(32 million        dollars a week!)</a:t>
            </a:r>
            <a:endParaRPr lang="en-US" sz="3600" dirty="0"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68313" y="1700213"/>
            <a:ext cx="6048375" cy="1081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KILO OF RICE</a:t>
            </a:r>
          </a:p>
        </p:txBody>
      </p:sp>
      <p:pic>
        <p:nvPicPr>
          <p:cNvPr id="8" name="7 Imagen" descr="arroz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188" y="1844675"/>
            <a:ext cx="1223962" cy="8874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12 Flecha abajo"/>
          <p:cNvSpPr/>
          <p:nvPr/>
        </p:nvSpPr>
        <p:spPr>
          <a:xfrm>
            <a:off x="4211638" y="5013325"/>
            <a:ext cx="576262" cy="6477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HANDS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hands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give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0825" y="2421126"/>
            <a:ext cx="856932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3200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Palatino Linotype" pitchFamily="18" charset="0"/>
                <a:cs typeface="Times New Roman" pitchFamily="18" charset="0"/>
              </a:rPr>
              <a:t>There </a:t>
            </a:r>
            <a:r>
              <a:rPr lang="en-US" sz="3200" dirty="0">
                <a:latin typeface="Palatino Linotype" pitchFamily="18" charset="0"/>
                <a:cs typeface="Times New Roman" pitchFamily="18" charset="0"/>
              </a:rPr>
              <a:t>is not a shortage of money </a:t>
            </a:r>
            <a:r>
              <a:rPr lang="en-US" sz="3200" dirty="0" smtClean="0">
                <a:latin typeface="Palatino Linotype" pitchFamily="18" charset="0"/>
                <a:cs typeface="Times New Roman" pitchFamily="18" charset="0"/>
              </a:rPr>
              <a:t>even in  Africa, Asia, Latin America </a:t>
            </a:r>
            <a:r>
              <a:rPr lang="en-US" sz="3200" dirty="0">
                <a:latin typeface="Palatino Linotype" pitchFamily="18" charset="0"/>
                <a:cs typeface="Times New Roman" pitchFamily="18" charset="0"/>
              </a:rPr>
              <a:t>and </a:t>
            </a:r>
            <a:r>
              <a:rPr lang="en-US" sz="3200" dirty="0" smtClean="0">
                <a:latin typeface="Palatino Linotype" pitchFamily="18" charset="0"/>
                <a:cs typeface="Times New Roman" pitchFamily="18" charset="0"/>
              </a:rPr>
              <a:t>in the world!</a:t>
            </a:r>
            <a:endParaRPr lang="en-US" sz="3200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3200" dirty="0">
                <a:latin typeface="Palatino Linotype" pitchFamily="18" charset="0"/>
                <a:cs typeface="Times New Roman" pitchFamily="18" charset="0"/>
              </a:rPr>
              <a:t> There can be a shortage of passion, compassion, a shortage of vision, and a shortage of commitment, </a:t>
            </a:r>
            <a:r>
              <a:rPr lang="en-US" sz="3200" dirty="0" smtClean="0">
                <a:latin typeface="Palatino Linotype" pitchFamily="18" charset="0"/>
                <a:cs typeface="Times New Roman" pitchFamily="18" charset="0"/>
              </a:rPr>
              <a:t>but</a:t>
            </a:r>
            <a:endParaRPr lang="en-US" sz="3200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>
                <a:solidFill>
                  <a:srgbClr val="E6A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Times New Roman" pitchFamily="18" charset="0"/>
              </a:rPr>
              <a:t>NOT A SHORTAGE OF MONEY!</a:t>
            </a:r>
            <a:endParaRPr lang="es-AR" sz="3200" b="1" dirty="0">
              <a:solidFill>
                <a:srgbClr val="E6A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pic>
        <p:nvPicPr>
          <p:cNvPr id="21510" name="11 Imagen" descr="atenció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1628775"/>
            <a:ext cx="12954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1011</TotalTime>
  <Words>920</Words>
  <Application>Microsoft Office PowerPoint</Application>
  <PresentationFormat>On-screen Show (4:3)</PresentationFormat>
  <Paragraphs>115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Concurrencia</vt:lpstr>
      <vt:lpstr>MISSIONS IS DONE with  the feet of those who go,  the knees of those who stay and pray, and  the hands of those who give</vt:lpstr>
      <vt:lpstr>                 BEAUTIFUL HANDS “The hands of those who give…”</vt:lpstr>
      <vt:lpstr>                 BEAUTIFUL HANDS “The hands of those who give…”</vt:lpstr>
      <vt:lpstr>                 BEAUTIFUL HANDS “The hands of those who give…”</vt:lpstr>
      <vt:lpstr>                 BEAUTIFUL HANDS “The hands of those who give…”</vt:lpstr>
      <vt:lpstr>                 BEAUTIFUL HANDS “The hands of those who give…”</vt:lpstr>
      <vt:lpstr>                 BEAUTIFUL HANDS “The hands of those who give…”</vt:lpstr>
      <vt:lpstr>                 BEAUTIFUL HANDS “The hands of those who give…”</vt:lpstr>
      <vt:lpstr>                 BEAUTIFUL HANDS “The hands of those who give…”</vt:lpstr>
      <vt:lpstr>                 BEAUTIFUL HANDS “The hands of those who give…”</vt:lpstr>
      <vt:lpstr>                 BEAUTIFUL HANDS “The hands of those who give…”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Missions is done with  the feet of those who go,  the knees of those who stay and pray, and  the hands of those who give</dc:title>
  <dc:creator>Voluntarios</dc:creator>
  <cp:lastModifiedBy>Brad</cp:lastModifiedBy>
  <cp:revision>122</cp:revision>
  <dcterms:created xsi:type="dcterms:W3CDTF">2011-05-16T13:12:38Z</dcterms:created>
  <dcterms:modified xsi:type="dcterms:W3CDTF">2013-05-30T14:51:53Z</dcterms:modified>
</cp:coreProperties>
</file>