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5"/>
  </p:notesMasterIdLst>
  <p:handoutMasterIdLst>
    <p:handoutMasterId r:id="rId36"/>
  </p:handoutMasterIdLst>
  <p:sldIdLst>
    <p:sldId id="256" r:id="rId2"/>
    <p:sldId id="257" r:id="rId3"/>
    <p:sldId id="269" r:id="rId4"/>
    <p:sldId id="305" r:id="rId5"/>
    <p:sldId id="290" r:id="rId6"/>
    <p:sldId id="291" r:id="rId7"/>
    <p:sldId id="294" r:id="rId8"/>
    <p:sldId id="283" r:id="rId9"/>
    <p:sldId id="296" r:id="rId10"/>
    <p:sldId id="297" r:id="rId11"/>
    <p:sldId id="298" r:id="rId12"/>
    <p:sldId id="299" r:id="rId13"/>
    <p:sldId id="301" r:id="rId14"/>
    <p:sldId id="284" r:id="rId15"/>
    <p:sldId id="303" r:id="rId16"/>
    <p:sldId id="304" r:id="rId17"/>
    <p:sldId id="306" r:id="rId18"/>
    <p:sldId id="307" r:id="rId19"/>
    <p:sldId id="277" r:id="rId20"/>
    <p:sldId id="267" r:id="rId21"/>
    <p:sldId id="268" r:id="rId22"/>
    <p:sldId id="310" r:id="rId23"/>
    <p:sldId id="276" r:id="rId24"/>
    <p:sldId id="281" r:id="rId25"/>
    <p:sldId id="280" r:id="rId26"/>
    <p:sldId id="282" r:id="rId27"/>
    <p:sldId id="285" r:id="rId28"/>
    <p:sldId id="279" r:id="rId29"/>
    <p:sldId id="258" r:id="rId30"/>
    <p:sldId id="288" r:id="rId31"/>
    <p:sldId id="287" r:id="rId32"/>
    <p:sldId id="289" r:id="rId33"/>
    <p:sldId id="311" r:id="rId34"/>
  </p:sldIdLst>
  <p:sldSz cx="9144000" cy="6858000" type="screen4x3"/>
  <p:notesSz cx="6858000" cy="9313863"/>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399FF"/>
    <a:srgbClr val="FFFFFF"/>
    <a:srgbClr val="ADAB69"/>
    <a:srgbClr val="B88914"/>
    <a:srgbClr val="CC9900"/>
    <a:srgbClr val="FFB469"/>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96" d="100"/>
          <a:sy n="96" d="100"/>
        </p:scale>
        <p:origin x="-330"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11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27.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4.xml"/><Relationship Id="rId5" Type="http://schemas.openxmlformats.org/officeDocument/2006/relationships/slide" Target="slides/slide12.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6041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dirty="0"/>
          </a:p>
        </p:txBody>
      </p:sp>
      <p:sp>
        <p:nvSpPr>
          <p:cNvPr id="60420"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60421"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82939CE7-8B5D-480C-BF6D-0F2CA93B7F9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7F522C4-AE56-4B93-9361-2D220175C80F}" type="datetimeFigureOut">
              <a:rPr lang="en-US" smtClean="0"/>
              <a:pPr/>
              <a:t>8/26/2011</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0C385252-5075-419B-BE5A-39B08687CAB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385252-5075-419B-BE5A-39B08687CAB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14400" y="457200"/>
            <a:ext cx="7734300" cy="1169988"/>
          </a:xfrm>
        </p:spPr>
        <p:txBody>
          <a:bodyPr/>
          <a:lstStyle>
            <a:lvl1pPr algn="r">
              <a:defRPr sz="5400" b="1"/>
            </a:lvl1pPr>
          </a:lstStyle>
          <a:p>
            <a:r>
              <a:rPr lang="en-US" altLang="en-US"/>
              <a:t> FOCUS ON MISSIONS</a:t>
            </a:r>
          </a:p>
        </p:txBody>
      </p:sp>
      <p:sp>
        <p:nvSpPr>
          <p:cNvPr id="7171" name="Rectangle 3"/>
          <p:cNvSpPr>
            <a:spLocks noGrp="1" noChangeArrowheads="1"/>
          </p:cNvSpPr>
          <p:nvPr>
            <p:ph type="subTitle" idx="1"/>
          </p:nvPr>
        </p:nvSpPr>
        <p:spPr>
          <a:xfrm>
            <a:off x="3021013" y="2208213"/>
            <a:ext cx="5559425" cy="2058987"/>
          </a:xfrm>
        </p:spPr>
        <p:txBody>
          <a:bodyPr/>
          <a:lstStyle>
            <a:lvl1pPr marL="0" indent="0" algn="r">
              <a:buFontTx/>
              <a:buNone/>
              <a:defRPr sz="4000"/>
            </a:lvl1pPr>
          </a:lstStyle>
          <a:p>
            <a:r>
              <a:rPr lang="en-US" altLang="en-US"/>
              <a:t>Keep Missions Interest High Throughout TheYear</a:t>
            </a:r>
          </a:p>
        </p:txBody>
      </p:sp>
      <p:sp>
        <p:nvSpPr>
          <p:cNvPr id="4" name="Rectangle 4"/>
          <p:cNvSpPr>
            <a:spLocks noGrp="1" noChangeArrowheads="1"/>
          </p:cNvSpPr>
          <p:nvPr>
            <p:ph type="dt" sz="half" idx="10"/>
          </p:nvPr>
        </p:nvSpPr>
        <p:spPr>
          <a:xfrm>
            <a:off x="685800" y="6265863"/>
            <a:ext cx="1922463" cy="481012"/>
          </a:xfrm>
        </p:spPr>
        <p:txBody>
          <a:bodyPr/>
          <a:lstStyle>
            <a:lvl1pPr>
              <a:defRPr smtClean="0">
                <a:solidFill>
                  <a:schemeClr val="tx1"/>
                </a:solidFill>
              </a:defRPr>
            </a:lvl1pPr>
          </a:lstStyle>
          <a:p>
            <a:pPr>
              <a:defRPr/>
            </a:pPr>
            <a:endParaRPr lang="en-US" altLang="en-US" dirty="0"/>
          </a:p>
        </p:txBody>
      </p:sp>
      <p:sp>
        <p:nvSpPr>
          <p:cNvPr id="5" name="Rectangle 5"/>
          <p:cNvSpPr>
            <a:spLocks noGrp="1" noChangeArrowheads="1"/>
          </p:cNvSpPr>
          <p:nvPr>
            <p:ph type="ftr" sz="quarter" idx="11"/>
          </p:nvPr>
        </p:nvSpPr>
        <p:spPr>
          <a:xfrm>
            <a:off x="3157538" y="6265863"/>
            <a:ext cx="2814637" cy="481012"/>
          </a:xfrm>
        </p:spPr>
        <p:txBody>
          <a:bodyPr/>
          <a:lstStyle>
            <a:lvl1pPr>
              <a:defRPr smtClean="0">
                <a:solidFill>
                  <a:schemeClr val="tx1"/>
                </a:solidFill>
              </a:defRPr>
            </a:lvl1pPr>
          </a:lstStyle>
          <a:p>
            <a:pPr>
              <a:defRPr/>
            </a:pPr>
            <a:endParaRPr lang="en-US" altLang="en-US" dirty="0"/>
          </a:p>
        </p:txBody>
      </p:sp>
      <p:sp>
        <p:nvSpPr>
          <p:cNvPr id="6" name="Rectangle 6"/>
          <p:cNvSpPr>
            <a:spLocks noGrp="1" noChangeArrowheads="1"/>
          </p:cNvSpPr>
          <p:nvPr>
            <p:ph type="sldNum" sz="quarter" idx="12"/>
          </p:nvPr>
        </p:nvSpPr>
        <p:spPr>
          <a:xfrm>
            <a:off x="6521450" y="6265863"/>
            <a:ext cx="1922463" cy="481012"/>
          </a:xfrm>
        </p:spPr>
        <p:txBody>
          <a:bodyPr/>
          <a:lstStyle>
            <a:lvl1pPr>
              <a:defRPr smtClean="0">
                <a:solidFill>
                  <a:schemeClr val="tx1"/>
                </a:solidFill>
              </a:defRPr>
            </a:lvl1pPr>
          </a:lstStyle>
          <a:p>
            <a:pPr>
              <a:defRPr/>
            </a:pPr>
            <a:fld id="{58278859-63DC-4395-816B-88EB1CA119C5}"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A1E459-E268-4422-B291-81BFDA6924A2}"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206375"/>
            <a:ext cx="2127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163" y="206375"/>
            <a:ext cx="62325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406A83-6A24-467B-A963-85F503A47EE7}"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258289-6598-4EB9-8D82-327D9053FF22}"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FF6234-3867-43CE-BEF3-0B53D2BE2F32}"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713" y="1514475"/>
            <a:ext cx="3630612"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2725" y="1514475"/>
            <a:ext cx="3630613"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B23F9E-F442-4151-87BE-D2DCB98CDEC6}"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762D76A-1FB8-4937-B37F-3F85EC774652}"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62EEAF4-1EBC-403D-AF12-12EDA8FF0810}"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737CE41-3AA2-4CFF-BCAF-A949FF481137}"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479003-1177-408F-A1A3-9C7A4855BE97}"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0B6D862-ACF8-45FA-A46F-AF1DC4DBC4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11163" y="206375"/>
            <a:ext cx="8512175"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09713" y="1514475"/>
            <a:ext cx="7413625" cy="44069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smtClean="0">
                <a:solidFill>
                  <a:srgbClr val="FFFFFF"/>
                </a:solidFill>
                <a:latin typeface="Times New Roman" pitchFamily="18" charset="0"/>
              </a:defRPr>
            </a:lvl1pPr>
          </a:lstStyle>
          <a:p>
            <a:pPr>
              <a:defRPr/>
            </a:pPr>
            <a:endParaRPr lang="en-US" altLang="en-US" dirty="0"/>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smtClean="0">
                <a:solidFill>
                  <a:srgbClr val="FFFFFF"/>
                </a:solidFill>
                <a:latin typeface="Times New Roman" pitchFamily="18" charset="0"/>
              </a:defRPr>
            </a:lvl1pPr>
          </a:lstStyle>
          <a:p>
            <a:pPr>
              <a:defRPr/>
            </a:pPr>
            <a:endParaRPr lang="en-US" altLang="en-US" dirty="0"/>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smtClean="0">
                <a:solidFill>
                  <a:srgbClr val="FFFFFF"/>
                </a:solidFill>
                <a:latin typeface="Times New Roman" pitchFamily="18" charset="0"/>
              </a:defRPr>
            </a:lvl1pPr>
          </a:lstStyle>
          <a:p>
            <a:pPr>
              <a:defRPr/>
            </a:pPr>
            <a:fld id="{4FE06373-FF18-46AA-AC68-56172F89150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3600">
          <a:solidFill>
            <a:srgbClr val="FFCC99"/>
          </a:solidFill>
          <a:latin typeface="+mj-lt"/>
          <a:ea typeface="+mj-ea"/>
          <a:cs typeface="+mj-cs"/>
        </a:defRPr>
      </a:lvl1pPr>
      <a:lvl2pPr algn="ctr" rtl="0" eaLnBrk="0" fontAlgn="base" hangingPunct="0">
        <a:spcBef>
          <a:spcPct val="0"/>
        </a:spcBef>
        <a:spcAft>
          <a:spcPct val="0"/>
        </a:spcAft>
        <a:defRPr sz="3600">
          <a:solidFill>
            <a:srgbClr val="FFCC99"/>
          </a:solidFill>
          <a:latin typeface="Arial" charset="0"/>
        </a:defRPr>
      </a:lvl2pPr>
      <a:lvl3pPr algn="ctr" rtl="0" eaLnBrk="0" fontAlgn="base" hangingPunct="0">
        <a:spcBef>
          <a:spcPct val="0"/>
        </a:spcBef>
        <a:spcAft>
          <a:spcPct val="0"/>
        </a:spcAft>
        <a:defRPr sz="3600">
          <a:solidFill>
            <a:srgbClr val="FFCC99"/>
          </a:solidFill>
          <a:latin typeface="Arial" charset="0"/>
        </a:defRPr>
      </a:lvl3pPr>
      <a:lvl4pPr algn="ctr" rtl="0" eaLnBrk="0" fontAlgn="base" hangingPunct="0">
        <a:spcBef>
          <a:spcPct val="0"/>
        </a:spcBef>
        <a:spcAft>
          <a:spcPct val="0"/>
        </a:spcAft>
        <a:defRPr sz="3600">
          <a:solidFill>
            <a:srgbClr val="FFCC99"/>
          </a:solidFill>
          <a:latin typeface="Arial" charset="0"/>
        </a:defRPr>
      </a:lvl4pPr>
      <a:lvl5pPr algn="ctr" rtl="0" eaLnBrk="0" fontAlgn="base" hangingPunct="0">
        <a:spcBef>
          <a:spcPct val="0"/>
        </a:spcBef>
        <a:spcAft>
          <a:spcPct val="0"/>
        </a:spcAft>
        <a:defRPr sz="3600">
          <a:solidFill>
            <a:srgbClr val="FFCC99"/>
          </a:solidFill>
          <a:latin typeface="Arial" charset="0"/>
        </a:defRPr>
      </a:lvl5pPr>
      <a:lvl6pPr marL="457200" algn="ctr" rtl="0" fontAlgn="base">
        <a:spcBef>
          <a:spcPct val="0"/>
        </a:spcBef>
        <a:spcAft>
          <a:spcPct val="0"/>
        </a:spcAft>
        <a:defRPr sz="3600">
          <a:solidFill>
            <a:srgbClr val="FFCC99"/>
          </a:solidFill>
          <a:latin typeface="Arial" charset="0"/>
        </a:defRPr>
      </a:lvl6pPr>
      <a:lvl7pPr marL="914400" algn="ctr" rtl="0" fontAlgn="base">
        <a:spcBef>
          <a:spcPct val="0"/>
        </a:spcBef>
        <a:spcAft>
          <a:spcPct val="0"/>
        </a:spcAft>
        <a:defRPr sz="3600">
          <a:solidFill>
            <a:srgbClr val="FFCC99"/>
          </a:solidFill>
          <a:latin typeface="Arial" charset="0"/>
        </a:defRPr>
      </a:lvl7pPr>
      <a:lvl8pPr marL="1371600" algn="ctr" rtl="0" fontAlgn="base">
        <a:spcBef>
          <a:spcPct val="0"/>
        </a:spcBef>
        <a:spcAft>
          <a:spcPct val="0"/>
        </a:spcAft>
        <a:defRPr sz="3600">
          <a:solidFill>
            <a:srgbClr val="FFCC99"/>
          </a:solidFill>
          <a:latin typeface="Arial" charset="0"/>
        </a:defRPr>
      </a:lvl8pPr>
      <a:lvl9pPr marL="1828800" algn="ctr" rtl="0" fontAlgn="base">
        <a:spcBef>
          <a:spcPct val="0"/>
        </a:spcBef>
        <a:spcAft>
          <a:spcPct val="0"/>
        </a:spcAft>
        <a:defRPr sz="3600">
          <a:solidFill>
            <a:srgbClr val="FFCC99"/>
          </a:solidFill>
          <a:latin typeface="Arial" charset="0"/>
        </a:defRPr>
      </a:lvl9pPr>
    </p:titleStyle>
    <p:bodyStyle>
      <a:lvl1pPr marL="342900" indent="-342900" algn="l" rtl="0" eaLnBrk="0" fontAlgn="base" hangingPunct="0">
        <a:spcBef>
          <a:spcPct val="20000"/>
        </a:spcBef>
        <a:spcAft>
          <a:spcPct val="0"/>
        </a:spcAft>
        <a:buChar char="•"/>
        <a:defRPr sz="32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rgbClr val="3399FF"/>
          </a:solidFill>
          <a:latin typeface="+mn-lt"/>
        </a:defRPr>
      </a:lvl2pPr>
      <a:lvl3pPr marL="1143000" indent="-228600" algn="l" rtl="0" eaLnBrk="0" fontAlgn="base" hangingPunct="0">
        <a:spcBef>
          <a:spcPct val="20000"/>
        </a:spcBef>
        <a:spcAft>
          <a:spcPct val="0"/>
        </a:spcAft>
        <a:buChar char="•"/>
        <a:defRPr sz="2400">
          <a:solidFill>
            <a:srgbClr val="FFFFFF"/>
          </a:solidFill>
          <a:latin typeface="+mn-lt"/>
        </a:defRPr>
      </a:lvl3pPr>
      <a:lvl4pPr marL="1600200" indent="-228600" algn="l" rtl="0" eaLnBrk="0" fontAlgn="base" hangingPunct="0">
        <a:spcBef>
          <a:spcPct val="20000"/>
        </a:spcBef>
        <a:spcAft>
          <a:spcPct val="0"/>
        </a:spcAft>
        <a:buChar char="–"/>
        <a:defRPr sz="2000">
          <a:solidFill>
            <a:srgbClr val="FFFFFF"/>
          </a:solidFill>
          <a:latin typeface="+mn-lt"/>
        </a:defRPr>
      </a:lvl4pPr>
      <a:lvl5pPr marL="2057400" indent="-228600" algn="l" rtl="0" eaLnBrk="0" fontAlgn="base" hangingPunct="0">
        <a:spcBef>
          <a:spcPct val="20000"/>
        </a:spcBef>
        <a:spcAft>
          <a:spcPct val="0"/>
        </a:spcAft>
        <a:buChar char="»"/>
        <a:defRPr sz="2000">
          <a:solidFill>
            <a:srgbClr val="FFFFFF"/>
          </a:solidFill>
          <a:latin typeface="+mn-lt"/>
        </a:defRPr>
      </a:lvl5pPr>
      <a:lvl6pPr marL="2514600" indent="-228600" algn="l" rtl="0" fontAlgn="base">
        <a:spcBef>
          <a:spcPct val="20000"/>
        </a:spcBef>
        <a:spcAft>
          <a:spcPct val="0"/>
        </a:spcAft>
        <a:buChar char="»"/>
        <a:defRPr sz="2000">
          <a:solidFill>
            <a:srgbClr val="FFFFFF"/>
          </a:solidFill>
          <a:latin typeface="+mn-lt"/>
        </a:defRPr>
      </a:lvl6pPr>
      <a:lvl7pPr marL="2971800" indent="-228600" algn="l" rtl="0" fontAlgn="base">
        <a:spcBef>
          <a:spcPct val="20000"/>
        </a:spcBef>
        <a:spcAft>
          <a:spcPct val="0"/>
        </a:spcAft>
        <a:buChar char="»"/>
        <a:defRPr sz="2000">
          <a:solidFill>
            <a:srgbClr val="FFFFFF"/>
          </a:solidFill>
          <a:latin typeface="+mn-lt"/>
        </a:defRPr>
      </a:lvl7pPr>
      <a:lvl8pPr marL="3429000" indent="-228600" algn="l" rtl="0" fontAlgn="base">
        <a:spcBef>
          <a:spcPct val="20000"/>
        </a:spcBef>
        <a:spcAft>
          <a:spcPct val="0"/>
        </a:spcAft>
        <a:buChar char="»"/>
        <a:defRPr sz="2000">
          <a:solidFill>
            <a:srgbClr val="FFFFFF"/>
          </a:solidFill>
          <a:latin typeface="+mn-lt"/>
        </a:defRPr>
      </a:lvl8pPr>
      <a:lvl9pPr marL="3886200" indent="-228600" algn="l" rtl="0" fontAlgn="base">
        <a:spcBef>
          <a:spcPct val="20000"/>
        </a:spcBef>
        <a:spcAft>
          <a:spcPct val="0"/>
        </a:spcAft>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602162" y="3124200"/>
            <a:ext cx="3779838" cy="1905000"/>
          </a:xfrm>
          <a:prstGeom prst="rect">
            <a:avLst/>
          </a:prstGeom>
          <a:noFill/>
          <a:ln w="9525">
            <a:noFill/>
            <a:miter lim="800000"/>
            <a:headEnd/>
            <a:tailEnd/>
          </a:ln>
        </p:spPr>
        <p:txBody>
          <a:bodyPr lIns="91436" tIns="45718" rIns="91436" bIns="45718"/>
          <a:lstStyle/>
          <a:p>
            <a:pPr algn="r">
              <a:lnSpc>
                <a:spcPct val="90000"/>
              </a:lnSpc>
              <a:spcBef>
                <a:spcPct val="20000"/>
              </a:spcBef>
            </a:pPr>
            <a:r>
              <a:rPr lang="en-US" altLang="en-US" sz="3600" dirty="0">
                <a:solidFill>
                  <a:srgbClr val="3399FF"/>
                </a:solidFill>
              </a:rPr>
              <a:t>Building Missions</a:t>
            </a:r>
          </a:p>
          <a:p>
            <a:pPr algn="r">
              <a:lnSpc>
                <a:spcPct val="90000"/>
              </a:lnSpc>
              <a:spcBef>
                <a:spcPct val="20000"/>
              </a:spcBef>
            </a:pPr>
            <a:r>
              <a:rPr lang="en-US" altLang="en-US" sz="3600" dirty="0">
                <a:solidFill>
                  <a:srgbClr val="3399FF"/>
                </a:solidFill>
              </a:rPr>
              <a:t>    Vision Month </a:t>
            </a:r>
          </a:p>
          <a:p>
            <a:pPr algn="r">
              <a:lnSpc>
                <a:spcPct val="90000"/>
              </a:lnSpc>
              <a:spcBef>
                <a:spcPct val="20000"/>
              </a:spcBef>
            </a:pPr>
            <a:r>
              <a:rPr lang="en-US" altLang="en-US" sz="3600" dirty="0">
                <a:solidFill>
                  <a:srgbClr val="3399FF"/>
                </a:solidFill>
              </a:rPr>
              <a:t>By Month</a:t>
            </a:r>
          </a:p>
        </p:txBody>
      </p:sp>
      <p:sp>
        <p:nvSpPr>
          <p:cNvPr id="3075" name="Text Box 6"/>
          <p:cNvSpPr txBox="1">
            <a:spLocks noChangeArrowheads="1"/>
          </p:cNvSpPr>
          <p:nvPr/>
        </p:nvSpPr>
        <p:spPr bwMode="auto">
          <a:xfrm>
            <a:off x="5257800" y="6156325"/>
            <a:ext cx="3124200" cy="457200"/>
          </a:xfrm>
          <a:prstGeom prst="rect">
            <a:avLst/>
          </a:prstGeom>
          <a:noFill/>
          <a:ln w="9525">
            <a:noFill/>
            <a:miter lim="800000"/>
            <a:headEnd/>
            <a:tailEnd/>
          </a:ln>
        </p:spPr>
        <p:txBody>
          <a:bodyPr>
            <a:spAutoFit/>
          </a:bodyPr>
          <a:lstStyle/>
          <a:p>
            <a:pPr algn="r">
              <a:spcBef>
                <a:spcPct val="50000"/>
              </a:spcBef>
            </a:pPr>
            <a:r>
              <a:rPr lang="en-US" sz="2400" b="1" dirty="0"/>
              <a:t>By Paul Brannan</a:t>
            </a:r>
          </a:p>
        </p:txBody>
      </p:sp>
      <p:sp>
        <p:nvSpPr>
          <p:cNvPr id="2055" name="WordArt 7"/>
          <p:cNvSpPr>
            <a:spLocks noChangeArrowheads="1" noChangeShapeType="1" noTextEdit="1"/>
          </p:cNvSpPr>
          <p:nvPr/>
        </p:nvSpPr>
        <p:spPr bwMode="auto">
          <a:xfrm>
            <a:off x="3048000" y="990600"/>
            <a:ext cx="3581400" cy="838200"/>
          </a:xfrm>
          <a:prstGeom prst="rect">
            <a:avLst/>
          </a:prstGeom>
        </p:spPr>
        <p:txBody>
          <a:bodyPr wrap="none" fromWordArt="1">
            <a:prstTxWarp prst="textPlain">
              <a:avLst>
                <a:gd name="adj" fmla="val 50000"/>
              </a:avLst>
            </a:prstTxWarp>
          </a:bodyPr>
          <a:lstStyle/>
          <a:p>
            <a:pPr algn="ctr"/>
            <a:r>
              <a:rPr lang="en-US" sz="3600" kern="10" dirty="0">
                <a:ln w="12700">
                  <a:solidFill>
                    <a:srgbClr val="3399FF"/>
                  </a:solidFill>
                  <a:round/>
                  <a:headEnd/>
                  <a:tailEnd/>
                </a:ln>
                <a:solidFill>
                  <a:srgbClr val="FFB469"/>
                </a:solidFill>
                <a:latin typeface="Arial Black"/>
              </a:rPr>
              <a:t>FOCUS ON</a:t>
            </a:r>
          </a:p>
        </p:txBody>
      </p:sp>
      <p:sp>
        <p:nvSpPr>
          <p:cNvPr id="2057" name="WordArt 9"/>
          <p:cNvSpPr>
            <a:spLocks noChangeArrowheads="1" noChangeShapeType="1" noTextEdit="1"/>
          </p:cNvSpPr>
          <p:nvPr/>
        </p:nvSpPr>
        <p:spPr bwMode="auto">
          <a:xfrm>
            <a:off x="4191000" y="1676400"/>
            <a:ext cx="4419600" cy="838200"/>
          </a:xfrm>
          <a:prstGeom prst="rect">
            <a:avLst/>
          </a:prstGeom>
        </p:spPr>
        <p:txBody>
          <a:bodyPr wrap="none" fromWordArt="1">
            <a:prstTxWarp prst="textPlain">
              <a:avLst>
                <a:gd name="adj" fmla="val 50000"/>
              </a:avLst>
            </a:prstTxWarp>
          </a:bodyPr>
          <a:lstStyle/>
          <a:p>
            <a:pPr algn="ctr"/>
            <a:r>
              <a:rPr lang="en-US" sz="3600" kern="10" dirty="0">
                <a:ln w="25400">
                  <a:solidFill>
                    <a:srgbClr val="FFB469"/>
                  </a:solidFill>
                  <a:round/>
                  <a:headEnd/>
                  <a:tailEnd/>
                </a:ln>
                <a:solidFill>
                  <a:srgbClr val="3399FF"/>
                </a:solidFill>
                <a:latin typeface="Arial Black"/>
              </a:rPr>
              <a:t>MISSIONS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03" name="Picture 3"/>
          <p:cNvPicPr>
            <a:picLocks noChangeAspect="1" noChangeArrowheads="1"/>
          </p:cNvPicPr>
          <p:nvPr/>
        </p:nvPicPr>
        <p:blipFill>
          <a:blip r:embed="rId3" cstate="print"/>
          <a:srcRect/>
          <a:stretch>
            <a:fillRect/>
          </a:stretch>
        </p:blipFill>
        <p:spPr bwMode="auto">
          <a:xfrm>
            <a:off x="5257800" y="1562100"/>
            <a:ext cx="2555875" cy="2857500"/>
          </a:xfrm>
          <a:prstGeom prst="rect">
            <a:avLst/>
          </a:prstGeom>
          <a:noFill/>
          <a:ln w="9525">
            <a:noFill/>
            <a:miter lim="800000"/>
            <a:headEnd/>
            <a:tailEnd/>
          </a:ln>
        </p:spPr>
      </p:pic>
      <p:sp>
        <p:nvSpPr>
          <p:cNvPr id="13315" name="Text Box 4"/>
          <p:cNvSpPr txBox="1">
            <a:spLocks noChangeArrowheads="1"/>
          </p:cNvSpPr>
          <p:nvPr/>
        </p:nvSpPr>
        <p:spPr bwMode="auto">
          <a:xfrm>
            <a:off x="533400" y="762000"/>
            <a:ext cx="8001000" cy="641350"/>
          </a:xfrm>
          <a:prstGeom prst="rect">
            <a:avLst/>
          </a:prstGeom>
          <a:noFill/>
          <a:ln w="9525">
            <a:noFill/>
            <a:miter lim="800000"/>
            <a:headEnd/>
            <a:tailEnd/>
          </a:ln>
        </p:spPr>
        <p:txBody>
          <a:bodyPr>
            <a:spAutoFit/>
          </a:bodyPr>
          <a:lstStyle/>
          <a:p>
            <a:pPr algn="ctr">
              <a:spcBef>
                <a:spcPct val="50000"/>
              </a:spcBef>
            </a:pPr>
            <a:r>
              <a:rPr lang="en-US" sz="3600" b="1" dirty="0">
                <a:solidFill>
                  <a:srgbClr val="FFCC99"/>
                </a:solidFill>
              </a:rPr>
              <a:t>INCLUDE MUSIC AND DRAMA</a:t>
            </a:r>
          </a:p>
        </p:txBody>
      </p:sp>
      <p:sp>
        <p:nvSpPr>
          <p:cNvPr id="51202" name="Rectangle 2"/>
          <p:cNvSpPr>
            <a:spLocks noGrp="1" noChangeArrowheads="1"/>
          </p:cNvSpPr>
          <p:nvPr>
            <p:ph type="body" idx="1"/>
          </p:nvPr>
        </p:nvSpPr>
        <p:spPr>
          <a:xfrm>
            <a:off x="1143000" y="4419600"/>
            <a:ext cx="7467600" cy="1600200"/>
          </a:xfrm>
        </p:spPr>
        <p:txBody>
          <a:bodyPr/>
          <a:lstStyle/>
          <a:p>
            <a:pPr marL="406400" indent="-406400" eaLnBrk="1" hangingPunct="1"/>
            <a:r>
              <a:rPr lang="en-US" dirty="0" smtClean="0"/>
              <a:t>The more people involved, the more successful your effort to build passion for the lost of the world.</a:t>
            </a:r>
          </a:p>
        </p:txBody>
      </p:sp>
      <p:sp>
        <p:nvSpPr>
          <p:cNvPr id="51205" name="Text Box 5"/>
          <p:cNvSpPr txBox="1">
            <a:spLocks noChangeArrowheads="1"/>
          </p:cNvSpPr>
          <p:nvPr/>
        </p:nvSpPr>
        <p:spPr bwMode="auto">
          <a:xfrm>
            <a:off x="1143000" y="1524000"/>
            <a:ext cx="4038600" cy="3016250"/>
          </a:xfrm>
          <a:prstGeom prst="rect">
            <a:avLst/>
          </a:prstGeom>
          <a:noFill/>
          <a:ln w="9525">
            <a:noFill/>
            <a:miter lim="800000"/>
            <a:headEnd/>
            <a:tailEnd/>
          </a:ln>
        </p:spPr>
        <p:txBody>
          <a:bodyPr>
            <a:spAutoFit/>
          </a:bodyPr>
          <a:lstStyle/>
          <a:p>
            <a:pPr marL="396875" indent="-396875">
              <a:buFontTx/>
              <a:buChar char="•"/>
            </a:pPr>
            <a:r>
              <a:rPr lang="en-US" sz="3200" dirty="0">
                <a:solidFill>
                  <a:srgbClr val="FFFFFF"/>
                </a:solidFill>
              </a:rPr>
              <a:t>Use skits with a mission’s theme.</a:t>
            </a:r>
          </a:p>
          <a:p>
            <a:pPr marL="396875" indent="-396875">
              <a:buFontTx/>
              <a:buChar char="•"/>
            </a:pPr>
            <a:r>
              <a:rPr lang="en-US" sz="3200" dirty="0">
                <a:solidFill>
                  <a:srgbClr val="FFFFFF"/>
                </a:solidFill>
              </a:rPr>
              <a:t>Present human videos with a missions song.</a:t>
            </a:r>
          </a:p>
          <a:p>
            <a:pPr marL="396875" indent="-396875">
              <a:buFontTx/>
              <a:buChar char="•"/>
            </a:pPr>
            <a:r>
              <a:rPr lang="en-US" sz="3200" dirty="0">
                <a:solidFill>
                  <a:srgbClr val="FFFFFF"/>
                </a:solidFill>
              </a:rPr>
              <a:t>Don’t forget mime.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 calcmode="lin" valueType="num">
                                      <p:cBhvr>
                                        <p:cTn id="7" dur="500" fill="hold"/>
                                        <p:tgtEl>
                                          <p:spTgt spid="5120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0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1205">
                                            <p:txEl>
                                              <p:pRg st="1" end="1"/>
                                            </p:txEl>
                                          </p:spTgt>
                                        </p:tgtEl>
                                        <p:attrNameLst>
                                          <p:attrName>style.visibility</p:attrName>
                                        </p:attrNameLst>
                                      </p:cBhvr>
                                      <p:to>
                                        <p:strVal val="visible"/>
                                      </p:to>
                                    </p:set>
                                    <p:anim calcmode="lin" valueType="num">
                                      <p:cBhvr>
                                        <p:cTn id="13" dur="500" fill="hold"/>
                                        <p:tgtEl>
                                          <p:spTgt spid="5120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0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1205">
                                            <p:txEl>
                                              <p:pRg st="2" end="2"/>
                                            </p:txEl>
                                          </p:spTgt>
                                        </p:tgtEl>
                                        <p:attrNameLst>
                                          <p:attrName>style.visibility</p:attrName>
                                        </p:attrNameLst>
                                      </p:cBhvr>
                                      <p:to>
                                        <p:strVal val="visible"/>
                                      </p:to>
                                    </p:set>
                                    <p:anim calcmode="lin" valueType="num">
                                      <p:cBhvr>
                                        <p:cTn id="19" dur="500" fill="hold"/>
                                        <p:tgtEl>
                                          <p:spTgt spid="5120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05">
                                            <p:txEl>
                                              <p:pRg st="2" end="2"/>
                                            </p:txEl>
                                          </p:spTgt>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51203"/>
                                        </p:tgtEl>
                                        <p:attrNameLst>
                                          <p:attrName>style.visibility</p:attrName>
                                        </p:attrNameLst>
                                      </p:cBhvr>
                                      <p:to>
                                        <p:strVal val="visible"/>
                                      </p:to>
                                    </p:set>
                                    <p:anim calcmode="lin" valueType="num">
                                      <p:cBhvr>
                                        <p:cTn id="23" dur="500" fill="hold"/>
                                        <p:tgtEl>
                                          <p:spTgt spid="51203"/>
                                        </p:tgtEl>
                                        <p:attrNameLst>
                                          <p:attrName>ppt_w</p:attrName>
                                        </p:attrNameLst>
                                      </p:cBhvr>
                                      <p:tavLst>
                                        <p:tav tm="0">
                                          <p:val>
                                            <p:fltVal val="0"/>
                                          </p:val>
                                        </p:tav>
                                        <p:tav tm="100000">
                                          <p:val>
                                            <p:strVal val="#ppt_w"/>
                                          </p:val>
                                        </p:tav>
                                      </p:tavLst>
                                    </p:anim>
                                    <p:anim calcmode="lin" valueType="num">
                                      <p:cBhvr>
                                        <p:cTn id="24" dur="500" fill="hold"/>
                                        <p:tgtEl>
                                          <p:spTgt spid="51203"/>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51202">
                                            <p:txEl>
                                              <p:pRg st="0" end="0"/>
                                            </p:txEl>
                                          </p:spTgt>
                                        </p:tgtEl>
                                        <p:attrNameLst>
                                          <p:attrName>style.visibility</p:attrName>
                                        </p:attrNameLst>
                                      </p:cBhvr>
                                      <p:to>
                                        <p:strVal val="visible"/>
                                      </p:to>
                                    </p:set>
                                    <p:anim calcmode="lin" valueType="num">
                                      <p:cBhvr>
                                        <p:cTn id="29" dur="500" fill="hold"/>
                                        <p:tgtEl>
                                          <p:spTgt spid="51202">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5120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1143000" y="1981200"/>
            <a:ext cx="6858000" cy="4267200"/>
          </a:xfrm>
        </p:spPr>
        <p:txBody>
          <a:bodyPr/>
          <a:lstStyle/>
          <a:p>
            <a:pPr marL="349250" indent="-349250" eaLnBrk="1" hangingPunct="1"/>
            <a:r>
              <a:rPr lang="en-US" dirty="0" smtClean="0"/>
              <a:t>This should be done on a limited basis.</a:t>
            </a:r>
          </a:p>
          <a:p>
            <a:pPr marL="349250" indent="-349250" eaLnBrk="1" hangingPunct="1"/>
            <a:r>
              <a:rPr lang="en-US" dirty="0" smtClean="0"/>
              <a:t>Only when the content is so     exciting or so urgent that it should   not be ignored.</a:t>
            </a:r>
          </a:p>
          <a:p>
            <a:pPr marL="349250" indent="-349250" eaLnBrk="1" hangingPunct="1"/>
            <a:r>
              <a:rPr lang="en-US" dirty="0" smtClean="0"/>
              <a:t>All missionary newsletters should     be posted on your “World Harvest” bulletin board.</a:t>
            </a:r>
            <a:r>
              <a:rPr lang="en-US" sz="2400" dirty="0" smtClean="0"/>
              <a:t> </a:t>
            </a:r>
          </a:p>
        </p:txBody>
      </p:sp>
      <p:sp>
        <p:nvSpPr>
          <p:cNvPr id="14339" name="Text Box 3"/>
          <p:cNvSpPr txBox="1">
            <a:spLocks noChangeArrowheads="1"/>
          </p:cNvSpPr>
          <p:nvPr/>
        </p:nvSpPr>
        <p:spPr bwMode="auto">
          <a:xfrm>
            <a:off x="990600" y="685800"/>
            <a:ext cx="7162800" cy="1301750"/>
          </a:xfrm>
          <a:prstGeom prst="rect">
            <a:avLst/>
          </a:prstGeom>
          <a:noFill/>
          <a:ln w="9525">
            <a:noFill/>
            <a:miter lim="800000"/>
            <a:headEnd/>
            <a:tailEnd/>
          </a:ln>
        </p:spPr>
        <p:txBody>
          <a:bodyPr>
            <a:spAutoFit/>
          </a:bodyPr>
          <a:lstStyle/>
          <a:p>
            <a:pPr algn="ctr">
              <a:lnSpc>
                <a:spcPct val="110000"/>
              </a:lnSpc>
              <a:spcBef>
                <a:spcPct val="50000"/>
              </a:spcBef>
            </a:pPr>
            <a:r>
              <a:rPr lang="en-US" sz="3600" b="1" dirty="0">
                <a:solidFill>
                  <a:srgbClr val="FFCC99"/>
                </a:solidFill>
              </a:rPr>
              <a:t>SHARE EXCERPTS FROM MISSIONARIES’ LETTERS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Effect transition="in" filter="box(in)">
                                      <p:cBhvr>
                                        <p:cTn id="7" dur="500"/>
                                        <p:tgtEl>
                                          <p:spTgt spid="52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26">
                                            <p:txEl>
                                              <p:pRg st="1" end="1"/>
                                            </p:txEl>
                                          </p:spTgt>
                                        </p:tgtEl>
                                        <p:attrNameLst>
                                          <p:attrName>style.visibility</p:attrName>
                                        </p:attrNameLst>
                                      </p:cBhvr>
                                      <p:to>
                                        <p:strVal val="visible"/>
                                      </p:to>
                                    </p:set>
                                    <p:animEffect transition="in" filter="box(in)">
                                      <p:cBhvr>
                                        <p:cTn id="12" dur="500"/>
                                        <p:tgtEl>
                                          <p:spTgt spid="522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2226">
                                            <p:txEl>
                                              <p:pRg st="2" end="2"/>
                                            </p:txEl>
                                          </p:spTgt>
                                        </p:tgtEl>
                                        <p:attrNameLst>
                                          <p:attrName>style.visibility</p:attrName>
                                        </p:attrNameLst>
                                      </p:cBhvr>
                                      <p:to>
                                        <p:strVal val="visible"/>
                                      </p:to>
                                    </p:set>
                                    <p:animEffect transition="in" filter="box(in)">
                                      <p:cBhvr>
                                        <p:cTn id="17" dur="500"/>
                                        <p:tgtEl>
                                          <p:spTgt spid="522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1371600" y="2209800"/>
            <a:ext cx="7010400" cy="3810000"/>
          </a:xfrm>
        </p:spPr>
        <p:txBody>
          <a:bodyPr/>
          <a:lstStyle/>
          <a:p>
            <a:pPr marL="406400" indent="-406400" eaLnBrk="1" hangingPunct="1"/>
            <a:r>
              <a:rPr lang="en-US" dirty="0" smtClean="0"/>
              <a:t>Share a testimony from a member who has experienced divine blessing and provision resulting from making a “Faith Promise”.</a:t>
            </a:r>
          </a:p>
          <a:p>
            <a:pPr marL="406400" indent="-406400" eaLnBrk="1" hangingPunct="1"/>
            <a:r>
              <a:rPr lang="en-US" dirty="0" smtClean="0"/>
              <a:t>The congregation will better identify with the pew than with the pulpit.</a:t>
            </a:r>
          </a:p>
          <a:p>
            <a:pPr marL="406400" indent="-406400" eaLnBrk="1" hangingPunct="1"/>
            <a:r>
              <a:rPr lang="en-US" dirty="0" smtClean="0"/>
              <a:t>Others will be inspired. </a:t>
            </a:r>
          </a:p>
        </p:txBody>
      </p:sp>
      <p:sp>
        <p:nvSpPr>
          <p:cNvPr id="15363" name="Text Box 3"/>
          <p:cNvSpPr txBox="1">
            <a:spLocks noChangeArrowheads="1"/>
          </p:cNvSpPr>
          <p:nvPr/>
        </p:nvSpPr>
        <p:spPr bwMode="auto">
          <a:xfrm>
            <a:off x="838200" y="831850"/>
            <a:ext cx="7467600" cy="1301750"/>
          </a:xfrm>
          <a:prstGeom prst="rect">
            <a:avLst/>
          </a:prstGeom>
          <a:noFill/>
          <a:ln w="9525">
            <a:noFill/>
            <a:miter lim="800000"/>
            <a:headEnd/>
            <a:tailEnd/>
          </a:ln>
        </p:spPr>
        <p:txBody>
          <a:bodyPr>
            <a:spAutoFit/>
          </a:bodyPr>
          <a:lstStyle/>
          <a:p>
            <a:pPr algn="ctr">
              <a:lnSpc>
                <a:spcPct val="110000"/>
              </a:lnSpc>
              <a:spcBef>
                <a:spcPct val="50000"/>
              </a:spcBef>
            </a:pPr>
            <a:r>
              <a:rPr lang="en-US" sz="3600" b="1" dirty="0">
                <a:solidFill>
                  <a:srgbClr val="FFCC99"/>
                </a:solidFill>
              </a:rPr>
              <a:t>GIVE OPPORTUNITY FOR PERSONAL TESTIMONIES</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Effect transition="in" filter="box(out)">
                                      <p:cBhvr>
                                        <p:cTn id="7" dur="500"/>
                                        <p:tgtEl>
                                          <p:spTgt spid="532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3250">
                                            <p:txEl>
                                              <p:pRg st="1" end="1"/>
                                            </p:txEl>
                                          </p:spTgt>
                                        </p:tgtEl>
                                        <p:attrNameLst>
                                          <p:attrName>style.visibility</p:attrName>
                                        </p:attrNameLst>
                                      </p:cBhvr>
                                      <p:to>
                                        <p:strVal val="visible"/>
                                      </p:to>
                                    </p:set>
                                    <p:animEffect transition="in" filter="box(out)">
                                      <p:cBhvr>
                                        <p:cTn id="12" dur="500"/>
                                        <p:tgtEl>
                                          <p:spTgt spid="532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3250">
                                            <p:txEl>
                                              <p:pRg st="2" end="2"/>
                                            </p:txEl>
                                          </p:spTgt>
                                        </p:tgtEl>
                                        <p:attrNameLst>
                                          <p:attrName>style.visibility</p:attrName>
                                        </p:attrNameLst>
                                      </p:cBhvr>
                                      <p:to>
                                        <p:strVal val="visible"/>
                                      </p:to>
                                    </p:set>
                                    <p:animEffect transition="in" filter="box(out)">
                                      <p:cBhvr>
                                        <p:cTn id="17" dur="500"/>
                                        <p:tgtEl>
                                          <p:spTgt spid="532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1333500" y="3733800"/>
            <a:ext cx="6477000" cy="2133600"/>
          </a:xfrm>
        </p:spPr>
        <p:txBody>
          <a:bodyPr/>
          <a:lstStyle/>
          <a:p>
            <a:pPr marL="0" indent="0" algn="ctr" eaLnBrk="1" hangingPunct="1">
              <a:lnSpc>
                <a:spcPct val="120000"/>
              </a:lnSpc>
              <a:buFontTx/>
              <a:buNone/>
            </a:pPr>
            <a:r>
              <a:rPr lang="en-US" sz="3600" b="1" dirty="0" smtClean="0"/>
              <a:t>Share faith building words to encourage the continued support for missions.</a:t>
            </a:r>
          </a:p>
        </p:txBody>
      </p:sp>
      <p:sp>
        <p:nvSpPr>
          <p:cNvPr id="16387" name="Text Box 3"/>
          <p:cNvSpPr txBox="1">
            <a:spLocks noChangeArrowheads="1"/>
          </p:cNvSpPr>
          <p:nvPr/>
        </p:nvSpPr>
        <p:spPr bwMode="auto">
          <a:xfrm>
            <a:off x="838200" y="838200"/>
            <a:ext cx="7467600" cy="2727325"/>
          </a:xfrm>
          <a:prstGeom prst="rect">
            <a:avLst/>
          </a:prstGeom>
          <a:noFill/>
          <a:ln w="9525">
            <a:noFill/>
            <a:miter lim="800000"/>
            <a:headEnd/>
            <a:tailEnd/>
          </a:ln>
        </p:spPr>
        <p:txBody>
          <a:bodyPr>
            <a:spAutoFit/>
          </a:bodyPr>
          <a:lstStyle/>
          <a:p>
            <a:pPr algn="ctr">
              <a:lnSpc>
                <a:spcPct val="120000"/>
              </a:lnSpc>
              <a:spcBef>
                <a:spcPct val="50000"/>
              </a:spcBef>
            </a:pPr>
            <a:r>
              <a:rPr lang="en-US" sz="3600" b="1" dirty="0">
                <a:solidFill>
                  <a:srgbClr val="FFCC99"/>
                </a:solidFill>
              </a:rPr>
              <a:t>KEEP THE  CONGREGATION INFORMED ABOUT FAITH PROMISE GIVING ON THE FIRST SUNDAY OF EVERY MONTH</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wipe(left)">
                                      <p:cBhvr>
                                        <p:cTn id="7" dur="500"/>
                                        <p:tgtEl>
                                          <p:spTgt spid="552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838200"/>
            <a:ext cx="8512175" cy="1143000"/>
          </a:xfrm>
        </p:spPr>
        <p:txBody>
          <a:bodyPr/>
          <a:lstStyle/>
          <a:p>
            <a:pPr eaLnBrk="1" hangingPunct="1"/>
            <a:r>
              <a:rPr lang="en-US" b="1" dirty="0" smtClean="0"/>
              <a:t>PUBLISH MISSIONS GIVING IN      THE CHURCH BULLETIN</a:t>
            </a:r>
          </a:p>
        </p:txBody>
      </p:sp>
      <p:grpSp>
        <p:nvGrpSpPr>
          <p:cNvPr id="2" name="Group 10"/>
          <p:cNvGrpSpPr>
            <a:grpSpLocks/>
          </p:cNvGrpSpPr>
          <p:nvPr/>
        </p:nvGrpSpPr>
        <p:grpSpPr bwMode="auto">
          <a:xfrm>
            <a:off x="1905000" y="2133600"/>
            <a:ext cx="5334000" cy="1676400"/>
            <a:chOff x="1200" y="1344"/>
            <a:chExt cx="3360" cy="1056"/>
          </a:xfrm>
        </p:grpSpPr>
        <p:sp>
          <p:nvSpPr>
            <p:cNvPr id="17414" name="Text Box 4"/>
            <p:cNvSpPr txBox="1">
              <a:spLocks noChangeArrowheads="1"/>
            </p:cNvSpPr>
            <p:nvPr/>
          </p:nvSpPr>
          <p:spPr bwMode="auto">
            <a:xfrm>
              <a:off x="1200" y="1344"/>
              <a:ext cx="3360" cy="327"/>
            </a:xfrm>
            <a:prstGeom prst="rect">
              <a:avLst/>
            </a:prstGeom>
            <a:noFill/>
            <a:ln w="9525">
              <a:noFill/>
              <a:miter lim="800000"/>
              <a:headEnd/>
              <a:tailEnd/>
            </a:ln>
          </p:spPr>
          <p:txBody>
            <a:bodyPr>
              <a:spAutoFit/>
            </a:bodyPr>
            <a:lstStyle/>
            <a:p>
              <a:pPr algn="ctr">
                <a:spcBef>
                  <a:spcPct val="50000"/>
                </a:spcBef>
              </a:pPr>
              <a:r>
                <a:rPr lang="en-US" dirty="0">
                  <a:solidFill>
                    <a:srgbClr val="FFFFFF"/>
                  </a:solidFill>
                </a:rPr>
                <a:t>Faith Promise Total…. $24,000</a:t>
              </a:r>
            </a:p>
          </p:txBody>
        </p:sp>
        <p:sp>
          <p:nvSpPr>
            <p:cNvPr id="17415" name="Text Box 5"/>
            <p:cNvSpPr txBox="1">
              <a:spLocks noChangeArrowheads="1"/>
            </p:cNvSpPr>
            <p:nvPr/>
          </p:nvSpPr>
          <p:spPr bwMode="auto">
            <a:xfrm>
              <a:off x="1200" y="1584"/>
              <a:ext cx="3360" cy="327"/>
            </a:xfrm>
            <a:prstGeom prst="rect">
              <a:avLst/>
            </a:prstGeom>
            <a:noFill/>
            <a:ln w="9525">
              <a:noFill/>
              <a:miter lim="800000"/>
              <a:headEnd/>
              <a:tailEnd/>
            </a:ln>
          </p:spPr>
          <p:txBody>
            <a:bodyPr>
              <a:spAutoFit/>
            </a:bodyPr>
            <a:lstStyle/>
            <a:p>
              <a:pPr algn="ctr">
                <a:spcBef>
                  <a:spcPct val="50000"/>
                </a:spcBef>
              </a:pPr>
              <a:r>
                <a:rPr lang="en-US" dirty="0">
                  <a:solidFill>
                    <a:srgbClr val="FFFFFF"/>
                  </a:solidFill>
                </a:rPr>
                <a:t>Due To Date…. $6,000  </a:t>
              </a:r>
            </a:p>
          </p:txBody>
        </p:sp>
        <p:sp>
          <p:nvSpPr>
            <p:cNvPr id="17416" name="Text Box 6"/>
            <p:cNvSpPr txBox="1">
              <a:spLocks noChangeArrowheads="1"/>
            </p:cNvSpPr>
            <p:nvPr/>
          </p:nvSpPr>
          <p:spPr bwMode="auto">
            <a:xfrm>
              <a:off x="1344" y="1833"/>
              <a:ext cx="3024" cy="327"/>
            </a:xfrm>
            <a:prstGeom prst="rect">
              <a:avLst/>
            </a:prstGeom>
            <a:noFill/>
            <a:ln w="9525">
              <a:noFill/>
              <a:miter lim="800000"/>
              <a:headEnd/>
              <a:tailEnd/>
            </a:ln>
          </p:spPr>
          <p:txBody>
            <a:bodyPr>
              <a:spAutoFit/>
            </a:bodyPr>
            <a:lstStyle/>
            <a:p>
              <a:pPr algn="ctr">
                <a:spcBef>
                  <a:spcPct val="50000"/>
                </a:spcBef>
              </a:pPr>
              <a:r>
                <a:rPr lang="en-US" dirty="0">
                  <a:solidFill>
                    <a:srgbClr val="FFFFFF"/>
                  </a:solidFill>
                </a:rPr>
                <a:t>Received To Date…. $6,500</a:t>
              </a:r>
            </a:p>
          </p:txBody>
        </p:sp>
        <p:sp>
          <p:nvSpPr>
            <p:cNvPr id="17417" name="Text Box 7"/>
            <p:cNvSpPr txBox="1">
              <a:spLocks noChangeArrowheads="1"/>
            </p:cNvSpPr>
            <p:nvPr/>
          </p:nvSpPr>
          <p:spPr bwMode="auto">
            <a:xfrm>
              <a:off x="1488" y="2073"/>
              <a:ext cx="2784" cy="327"/>
            </a:xfrm>
            <a:prstGeom prst="rect">
              <a:avLst/>
            </a:prstGeom>
            <a:noFill/>
            <a:ln w="9525">
              <a:noFill/>
              <a:miter lim="800000"/>
              <a:headEnd/>
              <a:tailEnd/>
            </a:ln>
          </p:spPr>
          <p:txBody>
            <a:bodyPr>
              <a:spAutoFit/>
            </a:bodyPr>
            <a:lstStyle/>
            <a:p>
              <a:pPr algn="ctr">
                <a:spcBef>
                  <a:spcPct val="50000"/>
                </a:spcBef>
              </a:pPr>
              <a:r>
                <a:rPr lang="en-US" dirty="0">
                  <a:solidFill>
                    <a:srgbClr val="FFFFFF"/>
                  </a:solidFill>
                </a:rPr>
                <a:t>Praise God For Victory!</a:t>
              </a:r>
            </a:p>
          </p:txBody>
        </p:sp>
      </p:grpSp>
      <p:sp>
        <p:nvSpPr>
          <p:cNvPr id="35848" name="Text Box 8"/>
          <p:cNvSpPr txBox="1">
            <a:spLocks noChangeArrowheads="1"/>
          </p:cNvSpPr>
          <p:nvPr/>
        </p:nvSpPr>
        <p:spPr bwMode="auto">
          <a:xfrm>
            <a:off x="4191000" y="3733800"/>
            <a:ext cx="762000" cy="457200"/>
          </a:xfrm>
          <a:prstGeom prst="rect">
            <a:avLst/>
          </a:prstGeom>
          <a:noFill/>
          <a:ln w="9525">
            <a:noFill/>
            <a:miter lim="800000"/>
            <a:headEnd/>
            <a:tailEnd/>
          </a:ln>
        </p:spPr>
        <p:txBody>
          <a:bodyPr>
            <a:spAutoFit/>
          </a:bodyPr>
          <a:lstStyle/>
          <a:p>
            <a:pPr algn="ctr">
              <a:spcBef>
                <a:spcPct val="50000"/>
              </a:spcBef>
            </a:pPr>
            <a:r>
              <a:rPr lang="en-US" sz="2400" dirty="0">
                <a:solidFill>
                  <a:srgbClr val="3399FF"/>
                </a:solidFill>
              </a:rPr>
              <a:t>OR</a:t>
            </a:r>
          </a:p>
        </p:txBody>
      </p:sp>
      <p:sp>
        <p:nvSpPr>
          <p:cNvPr id="35849" name="Text Box 9"/>
          <p:cNvSpPr txBox="1">
            <a:spLocks noChangeArrowheads="1"/>
          </p:cNvSpPr>
          <p:nvPr/>
        </p:nvSpPr>
        <p:spPr bwMode="auto">
          <a:xfrm>
            <a:off x="1905000" y="4191000"/>
            <a:ext cx="5334000" cy="1800225"/>
          </a:xfrm>
          <a:prstGeom prst="rect">
            <a:avLst/>
          </a:prstGeom>
          <a:noFill/>
          <a:ln w="9525">
            <a:noFill/>
            <a:miter lim="800000"/>
            <a:headEnd/>
            <a:tailEnd/>
          </a:ln>
        </p:spPr>
        <p:txBody>
          <a:bodyPr>
            <a:spAutoFit/>
          </a:bodyPr>
          <a:lstStyle/>
          <a:p>
            <a:pPr algn="ctr">
              <a:spcBef>
                <a:spcPct val="50000"/>
              </a:spcBef>
            </a:pPr>
            <a:r>
              <a:rPr lang="en-US" dirty="0">
                <a:solidFill>
                  <a:srgbClr val="FFFFFF"/>
                </a:solidFill>
              </a:rPr>
              <a:t>Faith Promise Total…. $24,000 Due To Date…. $6,000 Received To Date….$4,750 PRAY!  PRAY!  PRAY!</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36" fill="hold" grpId="0" nodeType="clickEffect">
                                  <p:stCondLst>
                                    <p:cond delay="0"/>
                                  </p:stCondLst>
                                  <p:childTnLst>
                                    <p:set>
                                      <p:cBhvr>
                                        <p:cTn id="14" dur="1" fill="hold">
                                          <p:stCondLst>
                                            <p:cond delay="0"/>
                                          </p:stCondLst>
                                        </p:cTn>
                                        <p:tgtEl>
                                          <p:spTgt spid="35848"/>
                                        </p:tgtEl>
                                        <p:attrNameLst>
                                          <p:attrName>style.visibility</p:attrName>
                                        </p:attrNameLst>
                                      </p:cBhvr>
                                      <p:to>
                                        <p:strVal val="visible"/>
                                      </p:to>
                                    </p:set>
                                    <p:anim calcmode="lin" valueType="num">
                                      <p:cBhvr>
                                        <p:cTn id="15" dur="500" fill="hold"/>
                                        <p:tgtEl>
                                          <p:spTgt spid="35848"/>
                                        </p:tgtEl>
                                        <p:attrNameLst>
                                          <p:attrName>ppt_w</p:attrName>
                                        </p:attrNameLst>
                                      </p:cBhvr>
                                      <p:tavLst>
                                        <p:tav tm="0">
                                          <p:val>
                                            <p:strVal val="(6*min(max(#ppt_w*#ppt_h,.3),1)-7.4)/-.7*#ppt_w"/>
                                          </p:val>
                                        </p:tav>
                                        <p:tav tm="100000">
                                          <p:val>
                                            <p:strVal val="#ppt_w"/>
                                          </p:val>
                                        </p:tav>
                                      </p:tavLst>
                                    </p:anim>
                                    <p:anim calcmode="lin" valueType="num">
                                      <p:cBhvr>
                                        <p:cTn id="16" dur="500" fill="hold"/>
                                        <p:tgtEl>
                                          <p:spTgt spid="35848"/>
                                        </p:tgtEl>
                                        <p:attrNameLst>
                                          <p:attrName>ppt_h</p:attrName>
                                        </p:attrNameLst>
                                      </p:cBhvr>
                                      <p:tavLst>
                                        <p:tav tm="0">
                                          <p:val>
                                            <p:strVal val="(6*min(max(#ppt_w*#ppt_h,.3),1)-7.4)/-.7*#ppt_h"/>
                                          </p:val>
                                        </p:tav>
                                        <p:tav tm="100000">
                                          <p:val>
                                            <p:strVal val="#ppt_h"/>
                                          </p:val>
                                        </p:tav>
                                      </p:tavLst>
                                    </p:anim>
                                    <p:anim calcmode="lin" valueType="num">
                                      <p:cBhvr>
                                        <p:cTn id="17" dur="500" fill="hold"/>
                                        <p:tgtEl>
                                          <p:spTgt spid="35848"/>
                                        </p:tgtEl>
                                        <p:attrNameLst>
                                          <p:attrName>ppt_x</p:attrName>
                                        </p:attrNameLst>
                                      </p:cBhvr>
                                      <p:tavLst>
                                        <p:tav tm="0">
                                          <p:val>
                                            <p:fltVal val="0.5"/>
                                          </p:val>
                                        </p:tav>
                                        <p:tav tm="100000">
                                          <p:val>
                                            <p:strVal val="#ppt_x"/>
                                          </p:val>
                                        </p:tav>
                                      </p:tavLst>
                                    </p:anim>
                                    <p:anim calcmode="lin" valueType="num">
                                      <p:cBhvr>
                                        <p:cTn id="18" dur="500" fill="hold"/>
                                        <p:tgtEl>
                                          <p:spTgt spid="35848"/>
                                        </p:tgtEl>
                                        <p:attrNameLst>
                                          <p:attrName>ppt_y</p:attrName>
                                        </p:attrNameLst>
                                      </p:cBhvr>
                                      <p:tavLst>
                                        <p:tav tm="0">
                                          <p:val>
                                            <p:strVal val="1+(6*min(max(#ppt_w*#ppt_h,.3),1)-7.4)/-.7*#ppt_h/2"/>
                                          </p:val>
                                        </p:tav>
                                        <p:tav tm="100000">
                                          <p:val>
                                            <p:strVal val="#ppt_y"/>
                                          </p:val>
                                        </p:tav>
                                      </p:tavLst>
                                    </p:anim>
                                  </p:childTnLst>
                                </p:cTn>
                              </p:par>
                            </p:childTnLst>
                          </p:cTn>
                        </p:par>
                        <p:par>
                          <p:cTn id="19" fill="hold">
                            <p:stCondLst>
                              <p:cond delay="500"/>
                            </p:stCondLst>
                            <p:childTnLst>
                              <p:par>
                                <p:cTn id="20" presetID="17" presetClass="entr" presetSubtype="4" fill="hold" grpId="0" nodeType="afterEffect">
                                  <p:stCondLst>
                                    <p:cond delay="0"/>
                                  </p:stCondLst>
                                  <p:childTnLst>
                                    <p:set>
                                      <p:cBhvr>
                                        <p:cTn id="21" dur="1" fill="hold">
                                          <p:stCondLst>
                                            <p:cond delay="0"/>
                                          </p:stCondLst>
                                        </p:cTn>
                                        <p:tgtEl>
                                          <p:spTgt spid="35849"/>
                                        </p:tgtEl>
                                        <p:attrNameLst>
                                          <p:attrName>style.visibility</p:attrName>
                                        </p:attrNameLst>
                                      </p:cBhvr>
                                      <p:to>
                                        <p:strVal val="visible"/>
                                      </p:to>
                                    </p:set>
                                    <p:anim calcmode="lin" valueType="num">
                                      <p:cBhvr>
                                        <p:cTn id="22" dur="500" fill="hold"/>
                                        <p:tgtEl>
                                          <p:spTgt spid="35849"/>
                                        </p:tgtEl>
                                        <p:attrNameLst>
                                          <p:attrName>ppt_x</p:attrName>
                                        </p:attrNameLst>
                                      </p:cBhvr>
                                      <p:tavLst>
                                        <p:tav tm="0">
                                          <p:val>
                                            <p:strVal val="#ppt_x"/>
                                          </p:val>
                                        </p:tav>
                                        <p:tav tm="100000">
                                          <p:val>
                                            <p:strVal val="#ppt_x"/>
                                          </p:val>
                                        </p:tav>
                                      </p:tavLst>
                                    </p:anim>
                                    <p:anim calcmode="lin" valueType="num">
                                      <p:cBhvr>
                                        <p:cTn id="23" dur="500" fill="hold"/>
                                        <p:tgtEl>
                                          <p:spTgt spid="35849"/>
                                        </p:tgtEl>
                                        <p:attrNameLst>
                                          <p:attrName>ppt_y</p:attrName>
                                        </p:attrNameLst>
                                      </p:cBhvr>
                                      <p:tavLst>
                                        <p:tav tm="0">
                                          <p:val>
                                            <p:strVal val="#ppt_y+#ppt_h/2"/>
                                          </p:val>
                                        </p:tav>
                                        <p:tav tm="100000">
                                          <p:val>
                                            <p:strVal val="#ppt_y"/>
                                          </p:val>
                                        </p:tav>
                                      </p:tavLst>
                                    </p:anim>
                                    <p:anim calcmode="lin" valueType="num">
                                      <p:cBhvr>
                                        <p:cTn id="24" dur="500" fill="hold"/>
                                        <p:tgtEl>
                                          <p:spTgt spid="35849"/>
                                        </p:tgtEl>
                                        <p:attrNameLst>
                                          <p:attrName>ppt_w</p:attrName>
                                        </p:attrNameLst>
                                      </p:cBhvr>
                                      <p:tavLst>
                                        <p:tav tm="0">
                                          <p:val>
                                            <p:strVal val="#ppt_w"/>
                                          </p:val>
                                        </p:tav>
                                        <p:tav tm="100000">
                                          <p:val>
                                            <p:strVal val="#ppt_w"/>
                                          </p:val>
                                        </p:tav>
                                      </p:tavLst>
                                    </p:anim>
                                    <p:anim calcmode="lin" valueType="num">
                                      <p:cBhvr>
                                        <p:cTn id="25" dur="500" fill="hold"/>
                                        <p:tgtEl>
                                          <p:spTgt spid="358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utoUpdateAnimBg="0"/>
      <p:bldP spid="3584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815975"/>
            <a:ext cx="7010400" cy="2917825"/>
          </a:xfrm>
        </p:spPr>
        <p:txBody>
          <a:bodyPr/>
          <a:lstStyle/>
          <a:p>
            <a:pPr eaLnBrk="1" hangingPunct="1"/>
            <a:r>
              <a:rPr lang="en-US" sz="4000" dirty="0" smtClean="0">
                <a:solidFill>
                  <a:srgbClr val="FFFFFF"/>
                </a:solidFill>
                <a:latin typeface="Arial Black" pitchFamily="34" charset="0"/>
              </a:rPr>
              <a:t>SINCE YOU KNOW THAT YOU WILL HAVE 12 “WINDOWS ON THE WORLD” EACH YEAR, … </a:t>
            </a:r>
          </a:p>
        </p:txBody>
      </p:sp>
      <p:sp>
        <p:nvSpPr>
          <p:cNvPr id="57347" name="WordArt 3"/>
          <p:cNvSpPr>
            <a:spLocks noChangeArrowheads="1" noChangeShapeType="1" noTextEdit="1"/>
          </p:cNvSpPr>
          <p:nvPr/>
        </p:nvSpPr>
        <p:spPr bwMode="auto">
          <a:xfrm>
            <a:off x="2362200" y="3924300"/>
            <a:ext cx="4391025" cy="1104900"/>
          </a:xfrm>
          <a:prstGeom prst="rect">
            <a:avLst/>
          </a:prstGeom>
        </p:spPr>
        <p:txBody>
          <a:bodyPr wrap="none" fromWordArt="1">
            <a:prstTxWarp prst="textPlain">
              <a:avLst>
                <a:gd name="adj" fmla="val 50000"/>
              </a:avLst>
            </a:prstTxWarp>
          </a:bodyPr>
          <a:lstStyle/>
          <a:p>
            <a:pPr algn="ctr"/>
            <a:r>
              <a:rPr lang="en-US" sz="3600" kern="10" dirty="0">
                <a:ln w="12700">
                  <a:solidFill>
                    <a:srgbClr val="FFFFFF"/>
                  </a:solidFill>
                  <a:round/>
                  <a:headEnd/>
                  <a:tailEnd/>
                </a:ln>
                <a:solidFill>
                  <a:srgbClr val="3399FF"/>
                </a:solidFill>
                <a:latin typeface="Arial Black"/>
              </a:rPr>
              <a:t>PLAN AHEAD</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p:cTn id="7" dur="500" fill="hold"/>
                                        <p:tgtEl>
                                          <p:spTgt spid="57347"/>
                                        </p:tgtEl>
                                        <p:attrNameLst>
                                          <p:attrName>ppt_w</p:attrName>
                                        </p:attrNameLst>
                                      </p:cBhvr>
                                      <p:tavLst>
                                        <p:tav tm="0">
                                          <p:val>
                                            <p:strVal val="4/3*#ppt_w"/>
                                          </p:val>
                                        </p:tav>
                                        <p:tav tm="100000">
                                          <p:val>
                                            <p:strVal val="#ppt_w"/>
                                          </p:val>
                                        </p:tav>
                                      </p:tavLst>
                                    </p:anim>
                                    <p:anim calcmode="lin" valueType="num">
                                      <p:cBhvr>
                                        <p:cTn id="8" dur="500" fill="hold"/>
                                        <p:tgtEl>
                                          <p:spTgt spid="5734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685800"/>
            <a:ext cx="6934200" cy="1295400"/>
          </a:xfrm>
        </p:spPr>
        <p:txBody>
          <a:bodyPr/>
          <a:lstStyle/>
          <a:p>
            <a:pPr eaLnBrk="1" hangingPunct="1">
              <a:lnSpc>
                <a:spcPct val="90000"/>
              </a:lnSpc>
            </a:pPr>
            <a:r>
              <a:rPr lang="en-US" b="1" dirty="0" smtClean="0"/>
              <a:t>YOUR SCHEDULE MIGHT LOOK LIKE THIS:</a:t>
            </a:r>
          </a:p>
        </p:txBody>
      </p:sp>
      <p:sp>
        <p:nvSpPr>
          <p:cNvPr id="58371" name="Rectangle 3"/>
          <p:cNvSpPr>
            <a:spLocks noGrp="1" noChangeArrowheads="1"/>
          </p:cNvSpPr>
          <p:nvPr>
            <p:ph type="body" sz="half" idx="1"/>
          </p:nvPr>
        </p:nvSpPr>
        <p:spPr>
          <a:xfrm>
            <a:off x="1600200" y="1981200"/>
            <a:ext cx="5943600" cy="4038600"/>
          </a:xfrm>
        </p:spPr>
        <p:txBody>
          <a:bodyPr/>
          <a:lstStyle/>
          <a:p>
            <a:pPr marL="347663" indent="-347663" eaLnBrk="1" hangingPunct="1">
              <a:tabLst>
                <a:tab pos="682625" algn="l"/>
              </a:tabLst>
            </a:pPr>
            <a:r>
              <a:rPr lang="en-US" b="1" dirty="0" smtClean="0">
                <a:solidFill>
                  <a:srgbClr val="3399FF"/>
                </a:solidFill>
              </a:rPr>
              <a:t>January </a:t>
            </a:r>
            <a:r>
              <a:rPr lang="en-US" b="1" dirty="0" smtClean="0">
                <a:solidFill>
                  <a:srgbClr val="F6E5D6"/>
                </a:solidFill>
              </a:rPr>
              <a:t>– Boys and Girls 				   Missionary Project</a:t>
            </a:r>
          </a:p>
          <a:p>
            <a:pPr marL="347663" indent="-347663" eaLnBrk="1" hangingPunct="1">
              <a:tabLst>
                <a:tab pos="682625" algn="l"/>
              </a:tabLst>
            </a:pPr>
            <a:r>
              <a:rPr lang="en-US" b="1" dirty="0" smtClean="0">
                <a:solidFill>
                  <a:srgbClr val="3399FF"/>
                </a:solidFill>
              </a:rPr>
              <a:t>February</a:t>
            </a:r>
            <a:r>
              <a:rPr lang="en-US" b="1" dirty="0" smtClean="0"/>
              <a:t> </a:t>
            </a:r>
            <a:r>
              <a:rPr lang="en-US" b="1" dirty="0" smtClean="0">
                <a:solidFill>
                  <a:srgbClr val="F6E5D6"/>
                </a:solidFill>
              </a:rPr>
              <a:t>– DVD or Video</a:t>
            </a:r>
          </a:p>
          <a:p>
            <a:pPr marL="347663" indent="-347663" eaLnBrk="1" hangingPunct="1">
              <a:tabLst>
                <a:tab pos="682625" algn="l"/>
              </a:tabLst>
            </a:pPr>
            <a:r>
              <a:rPr lang="en-US" b="1" dirty="0" smtClean="0">
                <a:solidFill>
                  <a:srgbClr val="3399FF"/>
                </a:solidFill>
              </a:rPr>
              <a:t>March</a:t>
            </a:r>
            <a:r>
              <a:rPr lang="en-US" b="1" dirty="0" smtClean="0"/>
              <a:t> </a:t>
            </a:r>
            <a:r>
              <a:rPr lang="en-US" b="1" dirty="0" smtClean="0">
                <a:solidFill>
                  <a:srgbClr val="F6E5D6"/>
                </a:solidFill>
              </a:rPr>
              <a:t>–  Women’s or Men’s 				Missionary Project</a:t>
            </a:r>
          </a:p>
          <a:p>
            <a:pPr marL="347663" indent="-347663" eaLnBrk="1" hangingPunct="1">
              <a:tabLst>
                <a:tab pos="682625" algn="l"/>
              </a:tabLst>
            </a:pPr>
            <a:r>
              <a:rPr lang="en-US" b="1" dirty="0" smtClean="0">
                <a:solidFill>
                  <a:srgbClr val="3399FF"/>
                </a:solidFill>
              </a:rPr>
              <a:t>April </a:t>
            </a:r>
            <a:r>
              <a:rPr lang="en-US" b="1" dirty="0" smtClean="0">
                <a:solidFill>
                  <a:srgbClr val="F6E5D6"/>
                </a:solidFill>
              </a:rPr>
              <a:t>– Mini - Convention</a:t>
            </a:r>
          </a:p>
          <a:p>
            <a:pPr marL="347663" indent="-347663" eaLnBrk="1" hangingPunct="1">
              <a:tabLst>
                <a:tab pos="682625" algn="l"/>
              </a:tabLst>
            </a:pPr>
            <a:r>
              <a:rPr lang="en-US" b="1" dirty="0" smtClean="0">
                <a:solidFill>
                  <a:srgbClr val="3399FF"/>
                </a:solidFill>
              </a:rPr>
              <a:t>May</a:t>
            </a:r>
            <a:r>
              <a:rPr lang="en-US" b="1" dirty="0" smtClean="0"/>
              <a:t> </a:t>
            </a:r>
            <a:r>
              <a:rPr lang="en-US" b="1" dirty="0" smtClean="0">
                <a:solidFill>
                  <a:srgbClr val="F6E5D6"/>
                </a:solidFill>
              </a:rPr>
              <a:t>– Youth Missionary Project</a:t>
            </a:r>
          </a:p>
          <a:p>
            <a:pPr marL="347663" indent="-347663" eaLnBrk="1" hangingPunct="1">
              <a:tabLst>
                <a:tab pos="682625" algn="l"/>
              </a:tabLst>
            </a:pPr>
            <a:r>
              <a:rPr lang="en-US" b="1" dirty="0" smtClean="0">
                <a:solidFill>
                  <a:srgbClr val="3399FF"/>
                </a:solidFill>
              </a:rPr>
              <a:t>June</a:t>
            </a:r>
            <a:r>
              <a:rPr lang="en-US" b="1" dirty="0" smtClean="0"/>
              <a:t> </a:t>
            </a:r>
            <a:r>
              <a:rPr lang="en-US" b="1" dirty="0" smtClean="0">
                <a:solidFill>
                  <a:srgbClr val="F6E5D6"/>
                </a:solidFill>
              </a:rPr>
              <a:t>– Personal testimony</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5837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83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 calcmode="lin" valueType="num">
                                      <p:cBhvr>
                                        <p:cTn id="15" dur="500" fill="hold"/>
                                        <p:tgtEl>
                                          <p:spTgt spid="5837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5837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83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58371">
                                            <p:txEl>
                                              <p:pRg st="2" end="2"/>
                                            </p:txEl>
                                          </p:spTgt>
                                        </p:tgtEl>
                                        <p:attrNameLst>
                                          <p:attrName>style.visibility</p:attrName>
                                        </p:attrNameLst>
                                      </p:cBhvr>
                                      <p:to>
                                        <p:strVal val="visible"/>
                                      </p:to>
                                    </p:set>
                                    <p:anim calcmode="lin" valueType="num">
                                      <p:cBhvr>
                                        <p:cTn id="23" dur="500" fill="hold"/>
                                        <p:tgtEl>
                                          <p:spTgt spid="5837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5837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83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58371">
                                            <p:txEl>
                                              <p:pRg st="3" end="3"/>
                                            </p:txEl>
                                          </p:spTgt>
                                        </p:tgtEl>
                                        <p:attrNameLst>
                                          <p:attrName>style.visibility</p:attrName>
                                        </p:attrNameLst>
                                      </p:cBhvr>
                                      <p:to>
                                        <p:strVal val="visible"/>
                                      </p:to>
                                    </p:set>
                                    <p:anim calcmode="lin" valueType="num">
                                      <p:cBhvr>
                                        <p:cTn id="31" dur="500" fill="hold"/>
                                        <p:tgtEl>
                                          <p:spTgt spid="5837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5837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837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58371">
                                            <p:txEl>
                                              <p:pRg st="4" end="4"/>
                                            </p:txEl>
                                          </p:spTgt>
                                        </p:tgtEl>
                                        <p:attrNameLst>
                                          <p:attrName>style.visibility</p:attrName>
                                        </p:attrNameLst>
                                      </p:cBhvr>
                                      <p:to>
                                        <p:strVal val="visible"/>
                                      </p:to>
                                    </p:set>
                                    <p:anim calcmode="lin" valueType="num">
                                      <p:cBhvr>
                                        <p:cTn id="39" dur="500" fill="hold"/>
                                        <p:tgtEl>
                                          <p:spTgt spid="5837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5837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5837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5837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58371">
                                            <p:txEl>
                                              <p:pRg st="5" end="5"/>
                                            </p:txEl>
                                          </p:spTgt>
                                        </p:tgtEl>
                                        <p:attrNameLst>
                                          <p:attrName>style.visibility</p:attrName>
                                        </p:attrNameLst>
                                      </p:cBhvr>
                                      <p:to>
                                        <p:strVal val="visible"/>
                                      </p:to>
                                    </p:set>
                                    <p:anim calcmode="lin" valueType="num">
                                      <p:cBhvr>
                                        <p:cTn id="47" dur="500" fill="hold"/>
                                        <p:tgtEl>
                                          <p:spTgt spid="5837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5837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5837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837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1044575"/>
            <a:ext cx="5867400" cy="1393825"/>
          </a:xfrm>
        </p:spPr>
        <p:txBody>
          <a:bodyPr/>
          <a:lstStyle/>
          <a:p>
            <a:pPr eaLnBrk="1" hangingPunct="1"/>
            <a:r>
              <a:rPr lang="en-US" b="1" dirty="0" smtClean="0"/>
              <a:t>THE SECOND HALF MIGHT INCLUDE:</a:t>
            </a:r>
          </a:p>
        </p:txBody>
      </p:sp>
      <p:sp>
        <p:nvSpPr>
          <p:cNvPr id="62468" name="Rectangle 4"/>
          <p:cNvSpPr>
            <a:spLocks noGrp="1" noChangeArrowheads="1"/>
          </p:cNvSpPr>
          <p:nvPr>
            <p:ph type="body" sz="half" idx="2"/>
          </p:nvPr>
        </p:nvSpPr>
        <p:spPr>
          <a:xfrm>
            <a:off x="1752600" y="2362200"/>
            <a:ext cx="6781800" cy="3394075"/>
          </a:xfrm>
        </p:spPr>
        <p:txBody>
          <a:bodyPr/>
          <a:lstStyle/>
          <a:p>
            <a:pPr eaLnBrk="1" hangingPunct="1">
              <a:lnSpc>
                <a:spcPct val="90000"/>
              </a:lnSpc>
              <a:tabLst>
                <a:tab pos="682625" algn="l"/>
              </a:tabLst>
            </a:pPr>
            <a:r>
              <a:rPr lang="en-US" b="1" dirty="0" smtClean="0">
                <a:solidFill>
                  <a:srgbClr val="3399FF"/>
                </a:solidFill>
              </a:rPr>
              <a:t>July </a:t>
            </a:r>
            <a:r>
              <a:rPr lang="en-US" b="1" dirty="0" smtClean="0">
                <a:solidFill>
                  <a:srgbClr val="F6E5D6"/>
                </a:solidFill>
              </a:rPr>
              <a:t>– Read missionary letters</a:t>
            </a:r>
          </a:p>
          <a:p>
            <a:pPr eaLnBrk="1" hangingPunct="1">
              <a:lnSpc>
                <a:spcPct val="90000"/>
              </a:lnSpc>
              <a:tabLst>
                <a:tab pos="682625" algn="l"/>
              </a:tabLst>
            </a:pPr>
            <a:r>
              <a:rPr lang="en-US" b="1" dirty="0" smtClean="0">
                <a:solidFill>
                  <a:srgbClr val="3399FF"/>
                </a:solidFill>
              </a:rPr>
              <a:t>August </a:t>
            </a:r>
            <a:r>
              <a:rPr lang="en-US" b="1" dirty="0" smtClean="0">
                <a:solidFill>
                  <a:srgbClr val="F6E5D6"/>
                </a:solidFill>
              </a:rPr>
              <a:t>– DVD or Video</a:t>
            </a:r>
          </a:p>
          <a:p>
            <a:pPr eaLnBrk="1" hangingPunct="1">
              <a:lnSpc>
                <a:spcPct val="90000"/>
              </a:lnSpc>
              <a:tabLst>
                <a:tab pos="682625" algn="l"/>
              </a:tabLst>
            </a:pPr>
            <a:r>
              <a:rPr lang="en-US" b="1" dirty="0" smtClean="0">
                <a:solidFill>
                  <a:srgbClr val="3399FF"/>
                </a:solidFill>
              </a:rPr>
              <a:t>September </a:t>
            </a:r>
            <a:r>
              <a:rPr lang="en-US" b="1" dirty="0" smtClean="0">
                <a:solidFill>
                  <a:srgbClr val="F6E5D6"/>
                </a:solidFill>
              </a:rPr>
              <a:t>– Phone interview</a:t>
            </a:r>
          </a:p>
          <a:p>
            <a:pPr eaLnBrk="1" hangingPunct="1">
              <a:lnSpc>
                <a:spcPct val="90000"/>
              </a:lnSpc>
              <a:tabLst>
                <a:tab pos="682625" algn="l"/>
              </a:tabLst>
            </a:pPr>
            <a:r>
              <a:rPr lang="en-US" b="1" dirty="0" smtClean="0">
                <a:solidFill>
                  <a:srgbClr val="3399FF"/>
                </a:solidFill>
              </a:rPr>
              <a:t>October</a:t>
            </a:r>
            <a:r>
              <a:rPr lang="en-US" b="1" dirty="0" smtClean="0"/>
              <a:t> </a:t>
            </a:r>
            <a:r>
              <a:rPr lang="en-US" b="1" dirty="0" smtClean="0">
                <a:solidFill>
                  <a:srgbClr val="F6E5D6"/>
                </a:solidFill>
              </a:rPr>
              <a:t>– Convention - Faith 	  	              			   Promise Sunday</a:t>
            </a:r>
          </a:p>
          <a:p>
            <a:pPr eaLnBrk="1" hangingPunct="1">
              <a:lnSpc>
                <a:spcPct val="90000"/>
              </a:lnSpc>
              <a:tabLst>
                <a:tab pos="682625" algn="l"/>
              </a:tabLst>
            </a:pPr>
            <a:r>
              <a:rPr lang="en-US" b="1" dirty="0" smtClean="0">
                <a:solidFill>
                  <a:srgbClr val="3399FF"/>
                </a:solidFill>
              </a:rPr>
              <a:t>November </a:t>
            </a:r>
            <a:r>
              <a:rPr lang="en-US" b="1" dirty="0" smtClean="0">
                <a:solidFill>
                  <a:srgbClr val="F6E5D6"/>
                </a:solidFill>
              </a:rPr>
              <a:t>– Read missionary letters</a:t>
            </a:r>
          </a:p>
          <a:p>
            <a:pPr eaLnBrk="1" hangingPunct="1">
              <a:lnSpc>
                <a:spcPct val="90000"/>
              </a:lnSpc>
              <a:tabLst>
                <a:tab pos="682625" algn="l"/>
              </a:tabLst>
            </a:pPr>
            <a:r>
              <a:rPr lang="en-US" b="1" dirty="0" smtClean="0">
                <a:solidFill>
                  <a:srgbClr val="3399FF"/>
                </a:solidFill>
              </a:rPr>
              <a:t>December</a:t>
            </a:r>
            <a:r>
              <a:rPr lang="en-US" b="1" dirty="0" smtClean="0"/>
              <a:t> </a:t>
            </a:r>
            <a:r>
              <a:rPr lang="en-US" b="1" dirty="0" smtClean="0">
                <a:solidFill>
                  <a:srgbClr val="F6E5D6"/>
                </a:solidFill>
              </a:rPr>
              <a:t>– DVD or Video</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 calcmode="lin" valueType="num">
                                      <p:cBhvr>
                                        <p:cTn id="7" dur="500" fill="hold"/>
                                        <p:tgtEl>
                                          <p:spTgt spid="62468">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6246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2468">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6246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62468">
                                            <p:txEl>
                                              <p:pRg st="1" end="1"/>
                                            </p:txEl>
                                          </p:spTgt>
                                        </p:tgtEl>
                                        <p:attrNameLst>
                                          <p:attrName>style.visibility</p:attrName>
                                        </p:attrNameLst>
                                      </p:cBhvr>
                                      <p:to>
                                        <p:strVal val="visible"/>
                                      </p:to>
                                    </p:set>
                                    <p:anim calcmode="lin" valueType="num">
                                      <p:cBhvr>
                                        <p:cTn id="15" dur="500" fill="hold"/>
                                        <p:tgtEl>
                                          <p:spTgt spid="62468">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62468">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62468">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246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2468">
                                            <p:txEl>
                                              <p:pRg st="2" end="2"/>
                                            </p:txEl>
                                          </p:spTgt>
                                        </p:tgtEl>
                                        <p:attrNameLst>
                                          <p:attrName>style.visibility</p:attrName>
                                        </p:attrNameLst>
                                      </p:cBhvr>
                                      <p:to>
                                        <p:strVal val="visible"/>
                                      </p:to>
                                    </p:set>
                                    <p:anim calcmode="lin" valueType="num">
                                      <p:cBhvr>
                                        <p:cTn id="23" dur="500" fill="hold"/>
                                        <p:tgtEl>
                                          <p:spTgt spid="62468">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62468">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62468">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246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62468">
                                            <p:txEl>
                                              <p:pRg st="3" end="3"/>
                                            </p:txEl>
                                          </p:spTgt>
                                        </p:tgtEl>
                                        <p:attrNameLst>
                                          <p:attrName>style.visibility</p:attrName>
                                        </p:attrNameLst>
                                      </p:cBhvr>
                                      <p:to>
                                        <p:strVal val="visible"/>
                                      </p:to>
                                    </p:set>
                                    <p:anim calcmode="lin" valueType="num">
                                      <p:cBhvr>
                                        <p:cTn id="31" dur="500" fill="hold"/>
                                        <p:tgtEl>
                                          <p:spTgt spid="62468">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62468">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62468">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6246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62468">
                                            <p:txEl>
                                              <p:pRg st="4" end="4"/>
                                            </p:txEl>
                                          </p:spTgt>
                                        </p:tgtEl>
                                        <p:attrNameLst>
                                          <p:attrName>style.visibility</p:attrName>
                                        </p:attrNameLst>
                                      </p:cBhvr>
                                      <p:to>
                                        <p:strVal val="visible"/>
                                      </p:to>
                                    </p:set>
                                    <p:anim calcmode="lin" valueType="num">
                                      <p:cBhvr>
                                        <p:cTn id="39" dur="500" fill="hold"/>
                                        <p:tgtEl>
                                          <p:spTgt spid="62468">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62468">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62468">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6246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62468">
                                            <p:txEl>
                                              <p:pRg st="5" end="5"/>
                                            </p:txEl>
                                          </p:spTgt>
                                        </p:tgtEl>
                                        <p:attrNameLst>
                                          <p:attrName>style.visibility</p:attrName>
                                        </p:attrNameLst>
                                      </p:cBhvr>
                                      <p:to>
                                        <p:strVal val="visible"/>
                                      </p:to>
                                    </p:set>
                                    <p:anim calcmode="lin" valueType="num">
                                      <p:cBhvr>
                                        <p:cTn id="47" dur="500" fill="hold"/>
                                        <p:tgtEl>
                                          <p:spTgt spid="62468">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62468">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62468">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62468">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15913" y="1066800"/>
            <a:ext cx="8512175" cy="1143000"/>
          </a:xfrm>
        </p:spPr>
        <p:txBody>
          <a:bodyPr/>
          <a:lstStyle/>
          <a:p>
            <a:pPr eaLnBrk="1" hangingPunct="1"/>
            <a:r>
              <a:rPr lang="en-US" b="1" dirty="0" smtClean="0"/>
              <a:t>WHAT ELSE CAN WE DO TO  CREATE MISSIONS VISION?</a:t>
            </a:r>
          </a:p>
        </p:txBody>
      </p:sp>
      <p:sp>
        <p:nvSpPr>
          <p:cNvPr id="63491" name="Rectangle 3"/>
          <p:cNvSpPr>
            <a:spLocks noGrp="1" noChangeArrowheads="1"/>
          </p:cNvSpPr>
          <p:nvPr>
            <p:ph type="body" idx="1"/>
          </p:nvPr>
        </p:nvSpPr>
        <p:spPr>
          <a:xfrm>
            <a:off x="1509713" y="2362200"/>
            <a:ext cx="6186487" cy="3200400"/>
          </a:xfrm>
        </p:spPr>
        <p:txBody>
          <a:bodyPr/>
          <a:lstStyle/>
          <a:p>
            <a:pPr eaLnBrk="1" hangingPunct="1"/>
            <a:r>
              <a:rPr lang="en-US" sz="3600" dirty="0" smtClean="0"/>
              <a:t>I’m glad that you asked.</a:t>
            </a:r>
          </a:p>
          <a:p>
            <a:pPr eaLnBrk="1" hangingPunct="1"/>
            <a:r>
              <a:rPr lang="en-US" sz="3600" dirty="0" smtClean="0"/>
              <a:t>There are many other ways to keep missions before the congregation.</a:t>
            </a:r>
          </a:p>
          <a:p>
            <a:pPr eaLnBrk="1" hangingPunct="1"/>
            <a:r>
              <a:rPr lang="en-US" sz="3600" dirty="0" smtClean="0"/>
              <a:t>Let’s look at a few of them.</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3491">
                                            <p:txEl>
                                              <p:pRg st="0" end="0"/>
                                            </p:txEl>
                                          </p:spTgt>
                                        </p:tgtEl>
                                        <p:attrNameLst>
                                          <p:attrName>style.visibility</p:attrName>
                                        </p:attrNameLst>
                                      </p:cBhvr>
                                      <p:to>
                                        <p:strVal val="visible"/>
                                      </p:to>
                                    </p:set>
                                    <p:anim calcmode="discrete" valueType="clr">
                                      <p:cBhvr override="childStyle">
                                        <p:cTn id="7" dur="80"/>
                                        <p:tgtEl>
                                          <p:spTgt spid="634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349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349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3491">
                                            <p:txEl>
                                              <p:pRg st="1" end="1"/>
                                            </p:txEl>
                                          </p:spTgt>
                                        </p:tgtEl>
                                        <p:attrNameLst>
                                          <p:attrName>style.visibility</p:attrName>
                                        </p:attrNameLst>
                                      </p:cBhvr>
                                      <p:to>
                                        <p:strVal val="visible"/>
                                      </p:to>
                                    </p:set>
                                    <p:anim calcmode="discrete" valueType="clr">
                                      <p:cBhvr override="childStyle">
                                        <p:cTn id="14" dur="80"/>
                                        <p:tgtEl>
                                          <p:spTgt spid="6349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349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3491">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3491">
                                            <p:txEl>
                                              <p:pRg st="2" end="2"/>
                                            </p:txEl>
                                          </p:spTgt>
                                        </p:tgtEl>
                                        <p:attrNameLst>
                                          <p:attrName>style.visibility</p:attrName>
                                        </p:attrNameLst>
                                      </p:cBhvr>
                                      <p:to>
                                        <p:strVal val="visible"/>
                                      </p:to>
                                    </p:set>
                                    <p:anim calcmode="discrete" valueType="clr">
                                      <p:cBhvr override="childStyle">
                                        <p:cTn id="21" dur="80"/>
                                        <p:tgtEl>
                                          <p:spTgt spid="6349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3491">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349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96913" y="511175"/>
            <a:ext cx="7761287" cy="3146425"/>
          </a:xfrm>
        </p:spPr>
        <p:txBody>
          <a:bodyPr/>
          <a:lstStyle/>
          <a:p>
            <a:pPr eaLnBrk="1" hangingPunct="1">
              <a:lnSpc>
                <a:spcPct val="120000"/>
              </a:lnSpc>
            </a:pPr>
            <a:r>
              <a:rPr lang="en-US" b="1" dirty="0" smtClean="0"/>
              <a:t>AS PASTOR, PREACH ON MISSIONS, PERSONAL EVANGELISM OR THE WORTH  OF A SOUL AT LEAST ONCE   EACH QUARTER</a:t>
            </a:r>
          </a:p>
        </p:txBody>
      </p:sp>
      <p:sp>
        <p:nvSpPr>
          <p:cNvPr id="28675" name="Rectangle 3"/>
          <p:cNvSpPr>
            <a:spLocks noGrp="1" noChangeArrowheads="1"/>
          </p:cNvSpPr>
          <p:nvPr>
            <p:ph type="body" idx="1"/>
          </p:nvPr>
        </p:nvSpPr>
        <p:spPr>
          <a:xfrm>
            <a:off x="1295400" y="3832225"/>
            <a:ext cx="6491288" cy="2339975"/>
          </a:xfrm>
        </p:spPr>
        <p:txBody>
          <a:bodyPr/>
          <a:lstStyle/>
          <a:p>
            <a:pPr eaLnBrk="1" hangingPunct="1"/>
            <a:r>
              <a:rPr lang="en-US" dirty="0" smtClean="0"/>
              <a:t>The congregation needs to hear    your passion for the lost.</a:t>
            </a:r>
          </a:p>
          <a:p>
            <a:pPr eaLnBrk="1" hangingPunct="1"/>
            <a:r>
              <a:rPr lang="en-US" dirty="0" smtClean="0"/>
              <a:t>Your most effective leadership  is by example.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p:cTn id="13"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867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968375"/>
            <a:ext cx="8512175" cy="2536825"/>
          </a:xfrm>
        </p:spPr>
        <p:txBody>
          <a:bodyPr/>
          <a:lstStyle/>
          <a:p>
            <a:pPr eaLnBrk="1" hangingPunct="1"/>
            <a:r>
              <a:rPr lang="en-US" sz="4000" b="1" dirty="0" smtClean="0"/>
              <a:t>IT IS NOT ENOUGH TO HAVE A SUCCESSFUL FAITH PROMISE RESPONSE FROM YOUR CONGREGATION </a:t>
            </a:r>
          </a:p>
        </p:txBody>
      </p:sp>
      <p:sp>
        <p:nvSpPr>
          <p:cNvPr id="8195" name="Rectangle 3"/>
          <p:cNvSpPr>
            <a:spLocks noGrp="1" noChangeArrowheads="1"/>
          </p:cNvSpPr>
          <p:nvPr>
            <p:ph type="body" idx="1"/>
          </p:nvPr>
        </p:nvSpPr>
        <p:spPr>
          <a:xfrm>
            <a:off x="1371600" y="3657600"/>
            <a:ext cx="6781800" cy="2362200"/>
          </a:xfrm>
        </p:spPr>
        <p:txBody>
          <a:bodyPr/>
          <a:lstStyle/>
          <a:p>
            <a:pPr marL="0" indent="0" algn="ctr" eaLnBrk="1" hangingPunct="1">
              <a:buFontTx/>
              <a:buNone/>
            </a:pPr>
            <a:r>
              <a:rPr lang="en-US" sz="3600" b="1" dirty="0" smtClean="0"/>
              <a:t>THE CHALLENGE OF MISSIONS MUST BE KEPT FRESH THROUGHOUT      THE YEAR</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arn(inHorizontal)">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90588" y="457200"/>
            <a:ext cx="7361237" cy="2209800"/>
          </a:xfrm>
        </p:spPr>
        <p:txBody>
          <a:bodyPr/>
          <a:lstStyle/>
          <a:p>
            <a:pPr eaLnBrk="1" hangingPunct="1">
              <a:lnSpc>
                <a:spcPct val="110000"/>
              </a:lnSpc>
            </a:pPr>
            <a:r>
              <a:rPr lang="es-CO" b="1" dirty="0" smtClean="0"/>
              <a:t>PLACE A GOOD ASSORTMENT OF BOOKS ON MISSIONS IN          THE CHURCH LIBRARY</a:t>
            </a:r>
            <a:endParaRPr lang="en-US" b="1" dirty="0" smtClean="0"/>
          </a:p>
        </p:txBody>
      </p:sp>
      <p:sp>
        <p:nvSpPr>
          <p:cNvPr id="18435" name="Rectangle 3"/>
          <p:cNvSpPr>
            <a:spLocks noGrp="1" noChangeArrowheads="1"/>
          </p:cNvSpPr>
          <p:nvPr>
            <p:ph type="body" idx="1"/>
          </p:nvPr>
        </p:nvSpPr>
        <p:spPr>
          <a:xfrm>
            <a:off x="1447800" y="2514600"/>
            <a:ext cx="6796088" cy="3505200"/>
          </a:xfrm>
        </p:spPr>
        <p:txBody>
          <a:bodyPr/>
          <a:lstStyle/>
          <a:p>
            <a:pPr eaLnBrk="1" hangingPunct="1">
              <a:lnSpc>
                <a:spcPct val="90000"/>
              </a:lnSpc>
            </a:pPr>
            <a:r>
              <a:rPr lang="en-US" dirty="0" smtClean="0"/>
              <a:t>Include biographies of great missionaries from the past.</a:t>
            </a:r>
          </a:p>
          <a:p>
            <a:pPr eaLnBrk="1" hangingPunct="1">
              <a:lnSpc>
                <a:spcPct val="90000"/>
              </a:lnSpc>
            </a:pPr>
            <a:r>
              <a:rPr lang="en-US" dirty="0" smtClean="0"/>
              <a:t>Books on missions principles and methods should be available. </a:t>
            </a:r>
          </a:p>
          <a:p>
            <a:pPr eaLnBrk="1" hangingPunct="1">
              <a:lnSpc>
                <a:spcPct val="90000"/>
              </a:lnSpc>
            </a:pPr>
            <a:r>
              <a:rPr lang="en-US" dirty="0" smtClean="0"/>
              <a:t>Include current magazines and periodicals on missions.</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500" fill="hold"/>
                                        <p:tgtEl>
                                          <p:spTgt spid="1843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5913" y="381000"/>
            <a:ext cx="8512175" cy="1165225"/>
          </a:xfrm>
        </p:spPr>
        <p:txBody>
          <a:bodyPr/>
          <a:lstStyle/>
          <a:p>
            <a:pPr eaLnBrk="1" hangingPunct="1"/>
            <a:r>
              <a:rPr lang="en-US" b="1" dirty="0" smtClean="0"/>
              <a:t>CREATE AN ATTRACTIVE    MISSIONS DISPLAY</a:t>
            </a:r>
          </a:p>
        </p:txBody>
      </p:sp>
      <p:pic>
        <p:nvPicPr>
          <p:cNvPr id="19462" name="Picture 6" descr="MISSIONS DISPLAY1"/>
          <p:cNvPicPr>
            <a:picLocks noChangeAspect="1" noChangeArrowheads="1"/>
          </p:cNvPicPr>
          <p:nvPr/>
        </p:nvPicPr>
        <p:blipFill>
          <a:blip r:embed="rId3" cstate="print"/>
          <a:srcRect/>
          <a:stretch>
            <a:fillRect/>
          </a:stretch>
        </p:blipFill>
        <p:spPr bwMode="auto">
          <a:xfrm>
            <a:off x="3086100" y="1679575"/>
            <a:ext cx="2971800" cy="1901825"/>
          </a:xfrm>
          <a:prstGeom prst="rect">
            <a:avLst/>
          </a:prstGeom>
          <a:noFill/>
          <a:ln w="28575">
            <a:solidFill>
              <a:srgbClr val="99CCFF"/>
            </a:solidFill>
            <a:miter lim="800000"/>
            <a:headEnd/>
            <a:tailEnd/>
          </a:ln>
        </p:spPr>
      </p:pic>
      <p:sp>
        <p:nvSpPr>
          <p:cNvPr id="19463" name="Text Box 7"/>
          <p:cNvSpPr txBox="1">
            <a:spLocks noChangeArrowheads="1"/>
          </p:cNvSpPr>
          <p:nvPr/>
        </p:nvSpPr>
        <p:spPr bwMode="auto">
          <a:xfrm>
            <a:off x="838200" y="2133600"/>
            <a:ext cx="2133600" cy="946150"/>
          </a:xfrm>
          <a:prstGeom prst="rect">
            <a:avLst/>
          </a:prstGeom>
          <a:noFill/>
          <a:ln w="9525">
            <a:noFill/>
            <a:miter lim="800000"/>
            <a:headEnd/>
            <a:tailEnd/>
          </a:ln>
        </p:spPr>
        <p:txBody>
          <a:bodyPr>
            <a:spAutoFit/>
          </a:bodyPr>
          <a:lstStyle/>
          <a:p>
            <a:pPr algn="r"/>
            <a:r>
              <a:rPr lang="en-US" b="1" dirty="0">
                <a:solidFill>
                  <a:srgbClr val="FFCC99"/>
                </a:solidFill>
              </a:rPr>
              <a:t>Globe wall art as the</a:t>
            </a:r>
            <a:endParaRPr lang="en-US" sz="3200" dirty="0">
              <a:solidFill>
                <a:srgbClr val="FFCC99"/>
              </a:solidFill>
            </a:endParaRPr>
          </a:p>
        </p:txBody>
      </p:sp>
      <p:sp>
        <p:nvSpPr>
          <p:cNvPr id="19464" name="Text Box 8"/>
          <p:cNvSpPr txBox="1">
            <a:spLocks noChangeArrowheads="1"/>
          </p:cNvSpPr>
          <p:nvPr/>
        </p:nvSpPr>
        <p:spPr bwMode="auto">
          <a:xfrm>
            <a:off x="6172200" y="2133600"/>
            <a:ext cx="2514600" cy="946150"/>
          </a:xfrm>
          <a:prstGeom prst="rect">
            <a:avLst/>
          </a:prstGeom>
          <a:noFill/>
          <a:ln w="9525">
            <a:noFill/>
            <a:miter lim="800000"/>
            <a:headEnd/>
            <a:tailEnd/>
          </a:ln>
        </p:spPr>
        <p:txBody>
          <a:bodyPr>
            <a:spAutoFit/>
          </a:bodyPr>
          <a:lstStyle/>
          <a:p>
            <a:r>
              <a:rPr lang="en-US" b="1" dirty="0">
                <a:solidFill>
                  <a:srgbClr val="FFCC99"/>
                </a:solidFill>
              </a:rPr>
              <a:t>centerpiece of the display</a:t>
            </a:r>
            <a:endParaRPr lang="en-US" sz="3200" dirty="0">
              <a:solidFill>
                <a:srgbClr val="FFCC99"/>
              </a:solidFill>
            </a:endParaRPr>
          </a:p>
        </p:txBody>
      </p:sp>
      <p:sp>
        <p:nvSpPr>
          <p:cNvPr id="19465" name="Rectangle 9"/>
          <p:cNvSpPr>
            <a:spLocks noGrp="1" noChangeArrowheads="1"/>
          </p:cNvSpPr>
          <p:nvPr>
            <p:ph type="body" idx="1"/>
          </p:nvPr>
        </p:nvSpPr>
        <p:spPr>
          <a:xfrm>
            <a:off x="1143000" y="3810000"/>
            <a:ext cx="7086600" cy="2209800"/>
          </a:xfrm>
          <a:noFill/>
        </p:spPr>
        <p:txBody>
          <a:bodyPr/>
          <a:lstStyle/>
          <a:p>
            <a:pPr eaLnBrk="1" hangingPunct="1"/>
            <a:r>
              <a:rPr lang="en-US" dirty="0" smtClean="0"/>
              <a:t>In a well lighted, well trafficked area </a:t>
            </a:r>
          </a:p>
          <a:p>
            <a:pPr eaLnBrk="1" hangingPunct="1"/>
            <a:r>
              <a:rPr lang="en-US" dirty="0" smtClean="0"/>
              <a:t>A bulletin board for newsletters from missionaries and other late-breaking missions news, etc.</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fade">
                                      <p:cBhvr>
                                        <p:cTn id="7" dur="770" decel="100000"/>
                                        <p:tgtEl>
                                          <p:spTgt spid="19463"/>
                                        </p:tgtEl>
                                      </p:cBhvr>
                                    </p:animEffect>
                                    <p:animScale>
                                      <p:cBhvr>
                                        <p:cTn id="8" dur="770" decel="100000"/>
                                        <p:tgtEl>
                                          <p:spTgt spid="19463"/>
                                        </p:tgtEl>
                                      </p:cBhvr>
                                      <p:from x="10000" y="10000"/>
                                      <p:to x="200000" y="450000"/>
                                    </p:animScale>
                                    <p:animScale>
                                      <p:cBhvr>
                                        <p:cTn id="9" dur="1230" accel="100000" fill="hold">
                                          <p:stCondLst>
                                            <p:cond delay="770"/>
                                          </p:stCondLst>
                                        </p:cTn>
                                        <p:tgtEl>
                                          <p:spTgt spid="19463"/>
                                        </p:tgtEl>
                                      </p:cBhvr>
                                      <p:from x="200000" y="450000"/>
                                      <p:to x="100000" y="100000"/>
                                    </p:animScale>
                                    <p:set>
                                      <p:cBhvr>
                                        <p:cTn id="10" dur="770" fill="hold"/>
                                        <p:tgtEl>
                                          <p:spTgt spid="19463"/>
                                        </p:tgtEl>
                                        <p:attrNameLst>
                                          <p:attrName>ppt_x</p:attrName>
                                        </p:attrNameLst>
                                      </p:cBhvr>
                                      <p:to>
                                        <p:strVal val="(0.5)"/>
                                      </p:to>
                                    </p:set>
                                    <p:anim from="(0.5)" to="(#ppt_x)" calcmode="lin" valueType="num">
                                      <p:cBhvr>
                                        <p:cTn id="11" dur="1230" accel="100000" fill="hold">
                                          <p:stCondLst>
                                            <p:cond delay="770"/>
                                          </p:stCondLst>
                                        </p:cTn>
                                        <p:tgtEl>
                                          <p:spTgt spid="19463"/>
                                        </p:tgtEl>
                                        <p:attrNameLst>
                                          <p:attrName>ppt_x</p:attrName>
                                        </p:attrNameLst>
                                      </p:cBhvr>
                                    </p:anim>
                                    <p:set>
                                      <p:cBhvr>
                                        <p:cTn id="12" dur="770" fill="hold"/>
                                        <p:tgtEl>
                                          <p:spTgt spid="19463"/>
                                        </p:tgtEl>
                                        <p:attrNameLst>
                                          <p:attrName>ppt_y</p:attrName>
                                        </p:attrNameLst>
                                      </p:cBhvr>
                                      <p:to>
                                        <p:strVal val="(#ppt_y+0.4)"/>
                                      </p:to>
                                    </p:set>
                                    <p:anim from="(#ppt_y+0.4)" to="(#ppt_y)" calcmode="lin" valueType="num">
                                      <p:cBhvr>
                                        <p:cTn id="13" dur="1230" accel="100000" fill="hold">
                                          <p:stCondLst>
                                            <p:cond delay="770"/>
                                          </p:stCondLst>
                                        </p:cTn>
                                        <p:tgtEl>
                                          <p:spTgt spid="19463"/>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9462"/>
                                        </p:tgtEl>
                                        <p:attrNameLst>
                                          <p:attrName>style.visibility</p:attrName>
                                        </p:attrNameLst>
                                      </p:cBhvr>
                                      <p:to>
                                        <p:strVal val="visible"/>
                                      </p:to>
                                    </p:set>
                                    <p:animEffect transition="in" filter="fade">
                                      <p:cBhvr>
                                        <p:cTn id="16" dur="770" decel="100000"/>
                                        <p:tgtEl>
                                          <p:spTgt spid="19462"/>
                                        </p:tgtEl>
                                      </p:cBhvr>
                                    </p:animEffect>
                                    <p:animScale>
                                      <p:cBhvr>
                                        <p:cTn id="17" dur="770" decel="100000"/>
                                        <p:tgtEl>
                                          <p:spTgt spid="19462"/>
                                        </p:tgtEl>
                                      </p:cBhvr>
                                      <p:from x="10000" y="10000"/>
                                      <p:to x="200000" y="450000"/>
                                    </p:animScale>
                                    <p:animScale>
                                      <p:cBhvr>
                                        <p:cTn id="18" dur="1230" accel="100000" fill="hold">
                                          <p:stCondLst>
                                            <p:cond delay="770"/>
                                          </p:stCondLst>
                                        </p:cTn>
                                        <p:tgtEl>
                                          <p:spTgt spid="19462"/>
                                        </p:tgtEl>
                                      </p:cBhvr>
                                      <p:from x="200000" y="450000"/>
                                      <p:to x="100000" y="100000"/>
                                    </p:animScale>
                                    <p:set>
                                      <p:cBhvr>
                                        <p:cTn id="19" dur="770" fill="hold"/>
                                        <p:tgtEl>
                                          <p:spTgt spid="19462"/>
                                        </p:tgtEl>
                                        <p:attrNameLst>
                                          <p:attrName>ppt_x</p:attrName>
                                        </p:attrNameLst>
                                      </p:cBhvr>
                                      <p:to>
                                        <p:strVal val="(0.5)"/>
                                      </p:to>
                                    </p:set>
                                    <p:anim from="(0.5)" to="(#ppt_x)" calcmode="lin" valueType="num">
                                      <p:cBhvr>
                                        <p:cTn id="20" dur="1230" accel="100000" fill="hold">
                                          <p:stCondLst>
                                            <p:cond delay="770"/>
                                          </p:stCondLst>
                                        </p:cTn>
                                        <p:tgtEl>
                                          <p:spTgt spid="19462"/>
                                        </p:tgtEl>
                                        <p:attrNameLst>
                                          <p:attrName>ppt_x</p:attrName>
                                        </p:attrNameLst>
                                      </p:cBhvr>
                                    </p:anim>
                                    <p:set>
                                      <p:cBhvr>
                                        <p:cTn id="21" dur="770" fill="hold"/>
                                        <p:tgtEl>
                                          <p:spTgt spid="19462"/>
                                        </p:tgtEl>
                                        <p:attrNameLst>
                                          <p:attrName>ppt_y</p:attrName>
                                        </p:attrNameLst>
                                      </p:cBhvr>
                                      <p:to>
                                        <p:strVal val="(#ppt_y+0.4)"/>
                                      </p:to>
                                    </p:set>
                                    <p:anim from="(#ppt_y+0.4)" to="(#ppt_y)" calcmode="lin" valueType="num">
                                      <p:cBhvr>
                                        <p:cTn id="22" dur="1230" accel="100000" fill="hold">
                                          <p:stCondLst>
                                            <p:cond delay="770"/>
                                          </p:stCondLst>
                                        </p:cTn>
                                        <p:tgtEl>
                                          <p:spTgt spid="19462"/>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fade">
                                      <p:cBhvr>
                                        <p:cTn id="25" dur="770" decel="100000"/>
                                        <p:tgtEl>
                                          <p:spTgt spid="19464"/>
                                        </p:tgtEl>
                                      </p:cBhvr>
                                    </p:animEffect>
                                    <p:animScale>
                                      <p:cBhvr>
                                        <p:cTn id="26" dur="770" decel="100000"/>
                                        <p:tgtEl>
                                          <p:spTgt spid="19464"/>
                                        </p:tgtEl>
                                      </p:cBhvr>
                                      <p:from x="10000" y="10000"/>
                                      <p:to x="200000" y="450000"/>
                                    </p:animScale>
                                    <p:animScale>
                                      <p:cBhvr>
                                        <p:cTn id="27" dur="1230" accel="100000" fill="hold">
                                          <p:stCondLst>
                                            <p:cond delay="770"/>
                                          </p:stCondLst>
                                        </p:cTn>
                                        <p:tgtEl>
                                          <p:spTgt spid="19464"/>
                                        </p:tgtEl>
                                      </p:cBhvr>
                                      <p:from x="200000" y="450000"/>
                                      <p:to x="100000" y="100000"/>
                                    </p:animScale>
                                    <p:set>
                                      <p:cBhvr>
                                        <p:cTn id="28" dur="770" fill="hold"/>
                                        <p:tgtEl>
                                          <p:spTgt spid="19464"/>
                                        </p:tgtEl>
                                        <p:attrNameLst>
                                          <p:attrName>ppt_x</p:attrName>
                                        </p:attrNameLst>
                                      </p:cBhvr>
                                      <p:to>
                                        <p:strVal val="(0.5)"/>
                                      </p:to>
                                    </p:set>
                                    <p:anim from="(0.5)" to="(#ppt_x)" calcmode="lin" valueType="num">
                                      <p:cBhvr>
                                        <p:cTn id="29" dur="1230" accel="100000" fill="hold">
                                          <p:stCondLst>
                                            <p:cond delay="770"/>
                                          </p:stCondLst>
                                        </p:cTn>
                                        <p:tgtEl>
                                          <p:spTgt spid="19464"/>
                                        </p:tgtEl>
                                        <p:attrNameLst>
                                          <p:attrName>ppt_x</p:attrName>
                                        </p:attrNameLst>
                                      </p:cBhvr>
                                    </p:anim>
                                    <p:set>
                                      <p:cBhvr>
                                        <p:cTn id="30" dur="770" fill="hold"/>
                                        <p:tgtEl>
                                          <p:spTgt spid="19464"/>
                                        </p:tgtEl>
                                        <p:attrNameLst>
                                          <p:attrName>ppt_y</p:attrName>
                                        </p:attrNameLst>
                                      </p:cBhvr>
                                      <p:to>
                                        <p:strVal val="(#ppt_y+0.4)"/>
                                      </p:to>
                                    </p:set>
                                    <p:anim from="(#ppt_y+0.4)" to="(#ppt_y)" calcmode="lin" valueType="num">
                                      <p:cBhvr>
                                        <p:cTn id="31" dur="1230" accel="100000" fill="hold">
                                          <p:stCondLst>
                                            <p:cond delay="770"/>
                                          </p:stCondLst>
                                        </p:cTn>
                                        <p:tgtEl>
                                          <p:spTgt spid="19464"/>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19465">
                                            <p:txEl>
                                              <p:pRg st="0" end="0"/>
                                            </p:txEl>
                                          </p:spTgt>
                                        </p:tgtEl>
                                        <p:attrNameLst>
                                          <p:attrName>style.visibility</p:attrName>
                                        </p:attrNameLst>
                                      </p:cBhvr>
                                      <p:to>
                                        <p:strVal val="visible"/>
                                      </p:to>
                                    </p:set>
                                    <p:anim calcmode="lin" valueType="num">
                                      <p:cBhvr>
                                        <p:cTn id="36" dur="500" fill="hold"/>
                                        <p:tgtEl>
                                          <p:spTgt spid="19465">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194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9465">
                                            <p:txEl>
                                              <p:pRg st="1" end="1"/>
                                            </p:txEl>
                                          </p:spTgt>
                                        </p:tgtEl>
                                        <p:attrNameLst>
                                          <p:attrName>style.visibility</p:attrName>
                                        </p:attrNameLst>
                                      </p:cBhvr>
                                      <p:to>
                                        <p:strVal val="visible"/>
                                      </p:to>
                                    </p:set>
                                    <p:anim calcmode="lin" valueType="num">
                                      <p:cBhvr>
                                        <p:cTn id="42" dur="500" fill="hold"/>
                                        <p:tgtEl>
                                          <p:spTgt spid="19465">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1946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64" grpId="0"/>
      <p:bldP spid="1946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511175"/>
            <a:ext cx="8512175" cy="1012825"/>
          </a:xfrm>
        </p:spPr>
        <p:txBody>
          <a:bodyPr/>
          <a:lstStyle/>
          <a:p>
            <a:pPr eaLnBrk="1" hangingPunct="1"/>
            <a:r>
              <a:rPr lang="en-US" sz="2800" b="1" dirty="0" smtClean="0"/>
              <a:t>CREATE AN ATTRACTIVE MISSIONS DISPLAY </a:t>
            </a:r>
            <a:r>
              <a:rPr lang="en-US" sz="2400" b="1" dirty="0" smtClean="0"/>
              <a:t>(Continued)</a:t>
            </a:r>
            <a:endParaRPr lang="en-US" sz="2800" b="1" dirty="0" smtClean="0"/>
          </a:p>
        </p:txBody>
      </p:sp>
      <p:pic>
        <p:nvPicPr>
          <p:cNvPr id="68614" name="Picture 6" descr="MISSIONS DISPLAY2"/>
          <p:cNvPicPr>
            <a:picLocks noChangeAspect="1" noChangeArrowheads="1"/>
          </p:cNvPicPr>
          <p:nvPr/>
        </p:nvPicPr>
        <p:blipFill>
          <a:blip r:embed="rId3" cstate="print"/>
          <a:srcRect/>
          <a:stretch>
            <a:fillRect/>
          </a:stretch>
        </p:blipFill>
        <p:spPr bwMode="auto">
          <a:xfrm>
            <a:off x="3200400" y="1676400"/>
            <a:ext cx="2667000" cy="1895475"/>
          </a:xfrm>
          <a:prstGeom prst="rect">
            <a:avLst/>
          </a:prstGeom>
          <a:noFill/>
          <a:ln w="28575">
            <a:solidFill>
              <a:srgbClr val="99CCFF"/>
            </a:solidFill>
            <a:miter lim="800000"/>
            <a:headEnd/>
            <a:tailEnd/>
          </a:ln>
        </p:spPr>
      </p:pic>
      <p:sp>
        <p:nvSpPr>
          <p:cNvPr id="68615" name="Text Box 7"/>
          <p:cNvSpPr txBox="1">
            <a:spLocks noChangeArrowheads="1"/>
          </p:cNvSpPr>
          <p:nvPr/>
        </p:nvSpPr>
        <p:spPr bwMode="auto">
          <a:xfrm>
            <a:off x="838200" y="1524000"/>
            <a:ext cx="2341563" cy="1373188"/>
          </a:xfrm>
          <a:prstGeom prst="rect">
            <a:avLst/>
          </a:prstGeom>
          <a:noFill/>
          <a:ln w="9525">
            <a:noFill/>
            <a:miter lim="800000"/>
            <a:headEnd/>
            <a:tailEnd/>
          </a:ln>
          <a:effectLst>
            <a:outerShdw dist="12700" dir="5400000" algn="ctr" rotWithShape="0">
              <a:schemeClr val="tx1"/>
            </a:outerShdw>
          </a:effectLst>
        </p:spPr>
        <p:txBody>
          <a:bodyPr>
            <a:spAutoFit/>
          </a:bodyPr>
          <a:lstStyle/>
          <a:p>
            <a:pPr algn="r">
              <a:defRPr/>
            </a:pPr>
            <a:r>
              <a:rPr lang="en-US" b="1" dirty="0">
                <a:solidFill>
                  <a:srgbClr val="FFCC99"/>
                </a:solidFill>
              </a:rPr>
              <a:t>“Go ye into all the world and…</a:t>
            </a:r>
            <a:endParaRPr lang="en-US" sz="3200" dirty="0">
              <a:solidFill>
                <a:srgbClr val="FFCC99"/>
              </a:solidFill>
            </a:endParaRPr>
          </a:p>
        </p:txBody>
      </p:sp>
      <p:sp>
        <p:nvSpPr>
          <p:cNvPr id="68616" name="Text Box 8"/>
          <p:cNvSpPr txBox="1">
            <a:spLocks noChangeArrowheads="1"/>
          </p:cNvSpPr>
          <p:nvPr/>
        </p:nvSpPr>
        <p:spPr bwMode="auto">
          <a:xfrm>
            <a:off x="5943600" y="1524000"/>
            <a:ext cx="3200400" cy="1373188"/>
          </a:xfrm>
          <a:prstGeom prst="rect">
            <a:avLst/>
          </a:prstGeom>
          <a:noFill/>
          <a:ln w="9525">
            <a:noFill/>
            <a:miter lim="800000"/>
            <a:headEnd/>
            <a:tailEnd/>
          </a:ln>
          <a:effectLst>
            <a:outerShdw dist="12700" dir="5400000" algn="ctr" rotWithShape="0">
              <a:schemeClr val="tx1"/>
            </a:outerShdw>
          </a:effectLst>
        </p:spPr>
        <p:txBody>
          <a:bodyPr>
            <a:spAutoFit/>
          </a:bodyPr>
          <a:lstStyle/>
          <a:p>
            <a:pPr>
              <a:defRPr/>
            </a:pPr>
            <a:r>
              <a:rPr lang="en-US" b="1" dirty="0">
                <a:solidFill>
                  <a:srgbClr val="FFCC99"/>
                </a:solidFill>
              </a:rPr>
              <a:t>…preach the gospel to all creation.”</a:t>
            </a:r>
            <a:endParaRPr lang="en-US" sz="3200" dirty="0">
              <a:solidFill>
                <a:srgbClr val="FFCC99"/>
              </a:solidFill>
            </a:endParaRPr>
          </a:p>
        </p:txBody>
      </p:sp>
      <p:sp>
        <p:nvSpPr>
          <p:cNvPr id="68617" name="Rectangle 9"/>
          <p:cNvSpPr>
            <a:spLocks noGrp="1" noChangeArrowheads="1"/>
          </p:cNvSpPr>
          <p:nvPr>
            <p:ph type="body" idx="1"/>
          </p:nvPr>
        </p:nvSpPr>
        <p:spPr>
          <a:xfrm>
            <a:off x="990600" y="3733800"/>
            <a:ext cx="7239000" cy="990600"/>
          </a:xfrm>
          <a:noFill/>
        </p:spPr>
        <p:txBody>
          <a:bodyPr/>
          <a:lstStyle/>
          <a:p>
            <a:pPr eaLnBrk="1" hangingPunct="1">
              <a:lnSpc>
                <a:spcPct val="90000"/>
              </a:lnSpc>
            </a:pPr>
            <a:r>
              <a:rPr lang="en-US" dirty="0" smtClean="0"/>
              <a:t>Surround it with the certificates of monthly support for the missionaries. </a:t>
            </a:r>
          </a:p>
        </p:txBody>
      </p:sp>
      <p:sp>
        <p:nvSpPr>
          <p:cNvPr id="68618" name="Text Box 10"/>
          <p:cNvSpPr txBox="1">
            <a:spLocks noChangeArrowheads="1"/>
          </p:cNvSpPr>
          <p:nvPr/>
        </p:nvSpPr>
        <p:spPr bwMode="auto">
          <a:xfrm>
            <a:off x="1600200" y="4648200"/>
            <a:ext cx="6248400" cy="1554163"/>
          </a:xfrm>
          <a:prstGeom prst="rect">
            <a:avLst/>
          </a:prstGeom>
          <a:noFill/>
          <a:ln w="9525">
            <a:noFill/>
            <a:miter lim="800000"/>
            <a:headEnd/>
            <a:tailEnd/>
          </a:ln>
        </p:spPr>
        <p:txBody>
          <a:bodyPr>
            <a:spAutoFit/>
          </a:bodyPr>
          <a:lstStyle/>
          <a:p>
            <a:pPr>
              <a:spcBef>
                <a:spcPct val="50000"/>
              </a:spcBef>
              <a:buFontTx/>
              <a:buChar char="•"/>
            </a:pPr>
            <a:r>
              <a:rPr lang="en-US" sz="3200" dirty="0">
                <a:solidFill>
                  <a:srgbClr val="FFFFFF"/>
                </a:solidFill>
              </a:rPr>
              <a:t>  Name one or two people, with artistic ability, to keep the display updated.</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8614"/>
                                        </p:tgtEl>
                                        <p:attrNameLst>
                                          <p:attrName>style.visibility</p:attrName>
                                        </p:attrNameLst>
                                      </p:cBhvr>
                                      <p:to>
                                        <p:strVal val="visible"/>
                                      </p:to>
                                    </p:set>
                                    <p:animEffect transition="in" filter="fade">
                                      <p:cBhvr>
                                        <p:cTn id="7" dur="2000"/>
                                        <p:tgtEl>
                                          <p:spTgt spid="68614"/>
                                        </p:tgtEl>
                                      </p:cBhvr>
                                    </p:animEffect>
                                    <p:anim calcmode="lin" valueType="num">
                                      <p:cBhvr>
                                        <p:cTn id="8" dur="2000" fill="hold"/>
                                        <p:tgtEl>
                                          <p:spTgt spid="68614"/>
                                        </p:tgtEl>
                                        <p:attrNameLst>
                                          <p:attrName>style.rotation</p:attrName>
                                        </p:attrNameLst>
                                      </p:cBhvr>
                                      <p:tavLst>
                                        <p:tav tm="0">
                                          <p:val>
                                            <p:fltVal val="720"/>
                                          </p:val>
                                        </p:tav>
                                        <p:tav tm="100000">
                                          <p:val>
                                            <p:fltVal val="0"/>
                                          </p:val>
                                        </p:tav>
                                      </p:tavLst>
                                    </p:anim>
                                    <p:anim calcmode="lin" valueType="num">
                                      <p:cBhvr>
                                        <p:cTn id="9" dur="2000" fill="hold"/>
                                        <p:tgtEl>
                                          <p:spTgt spid="68614"/>
                                        </p:tgtEl>
                                        <p:attrNameLst>
                                          <p:attrName>ppt_h</p:attrName>
                                        </p:attrNameLst>
                                      </p:cBhvr>
                                      <p:tavLst>
                                        <p:tav tm="0">
                                          <p:val>
                                            <p:fltVal val="0"/>
                                          </p:val>
                                        </p:tav>
                                        <p:tav tm="100000">
                                          <p:val>
                                            <p:strVal val="#ppt_h"/>
                                          </p:val>
                                        </p:tav>
                                      </p:tavLst>
                                    </p:anim>
                                    <p:anim calcmode="lin" valueType="num">
                                      <p:cBhvr>
                                        <p:cTn id="10" dur="2000" fill="hold"/>
                                        <p:tgtEl>
                                          <p:spTgt spid="6861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68615"/>
                                        </p:tgtEl>
                                        <p:attrNameLst>
                                          <p:attrName>style.visibility</p:attrName>
                                        </p:attrNameLst>
                                      </p:cBhvr>
                                      <p:to>
                                        <p:strVal val="visible"/>
                                      </p:to>
                                    </p:set>
                                    <p:animEffect transition="in" filter="fade">
                                      <p:cBhvr>
                                        <p:cTn id="13" dur="2000"/>
                                        <p:tgtEl>
                                          <p:spTgt spid="68615"/>
                                        </p:tgtEl>
                                      </p:cBhvr>
                                    </p:animEffect>
                                    <p:anim calcmode="lin" valueType="num">
                                      <p:cBhvr>
                                        <p:cTn id="14" dur="2000" fill="hold"/>
                                        <p:tgtEl>
                                          <p:spTgt spid="68615"/>
                                        </p:tgtEl>
                                        <p:attrNameLst>
                                          <p:attrName>style.rotation</p:attrName>
                                        </p:attrNameLst>
                                      </p:cBhvr>
                                      <p:tavLst>
                                        <p:tav tm="0">
                                          <p:val>
                                            <p:fltVal val="720"/>
                                          </p:val>
                                        </p:tav>
                                        <p:tav tm="100000">
                                          <p:val>
                                            <p:fltVal val="0"/>
                                          </p:val>
                                        </p:tav>
                                      </p:tavLst>
                                    </p:anim>
                                    <p:anim calcmode="lin" valueType="num">
                                      <p:cBhvr>
                                        <p:cTn id="15" dur="2000" fill="hold"/>
                                        <p:tgtEl>
                                          <p:spTgt spid="68615"/>
                                        </p:tgtEl>
                                        <p:attrNameLst>
                                          <p:attrName>ppt_h</p:attrName>
                                        </p:attrNameLst>
                                      </p:cBhvr>
                                      <p:tavLst>
                                        <p:tav tm="0">
                                          <p:val>
                                            <p:fltVal val="0"/>
                                          </p:val>
                                        </p:tav>
                                        <p:tav tm="100000">
                                          <p:val>
                                            <p:strVal val="#ppt_h"/>
                                          </p:val>
                                        </p:tav>
                                      </p:tavLst>
                                    </p:anim>
                                    <p:anim calcmode="lin" valueType="num">
                                      <p:cBhvr>
                                        <p:cTn id="16" dur="2000" fill="hold"/>
                                        <p:tgtEl>
                                          <p:spTgt spid="6861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68616"/>
                                        </p:tgtEl>
                                        <p:attrNameLst>
                                          <p:attrName>style.visibility</p:attrName>
                                        </p:attrNameLst>
                                      </p:cBhvr>
                                      <p:to>
                                        <p:strVal val="visible"/>
                                      </p:to>
                                    </p:set>
                                    <p:animEffect transition="in" filter="fade">
                                      <p:cBhvr>
                                        <p:cTn id="19" dur="2000"/>
                                        <p:tgtEl>
                                          <p:spTgt spid="68616"/>
                                        </p:tgtEl>
                                      </p:cBhvr>
                                    </p:animEffect>
                                    <p:anim calcmode="lin" valueType="num">
                                      <p:cBhvr>
                                        <p:cTn id="20" dur="2000" fill="hold"/>
                                        <p:tgtEl>
                                          <p:spTgt spid="68616"/>
                                        </p:tgtEl>
                                        <p:attrNameLst>
                                          <p:attrName>style.rotation</p:attrName>
                                        </p:attrNameLst>
                                      </p:cBhvr>
                                      <p:tavLst>
                                        <p:tav tm="0">
                                          <p:val>
                                            <p:fltVal val="720"/>
                                          </p:val>
                                        </p:tav>
                                        <p:tav tm="100000">
                                          <p:val>
                                            <p:fltVal val="0"/>
                                          </p:val>
                                        </p:tav>
                                      </p:tavLst>
                                    </p:anim>
                                    <p:anim calcmode="lin" valueType="num">
                                      <p:cBhvr>
                                        <p:cTn id="21" dur="2000" fill="hold"/>
                                        <p:tgtEl>
                                          <p:spTgt spid="68616"/>
                                        </p:tgtEl>
                                        <p:attrNameLst>
                                          <p:attrName>ppt_h</p:attrName>
                                        </p:attrNameLst>
                                      </p:cBhvr>
                                      <p:tavLst>
                                        <p:tav tm="0">
                                          <p:val>
                                            <p:fltVal val="0"/>
                                          </p:val>
                                        </p:tav>
                                        <p:tav tm="100000">
                                          <p:val>
                                            <p:strVal val="#ppt_h"/>
                                          </p:val>
                                        </p:tav>
                                      </p:tavLst>
                                    </p:anim>
                                    <p:anim calcmode="lin" valueType="num">
                                      <p:cBhvr>
                                        <p:cTn id="22" dur="2000" fill="hold"/>
                                        <p:tgtEl>
                                          <p:spTgt spid="68616"/>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68617">
                                            <p:txEl>
                                              <p:pRg st="0" end="0"/>
                                            </p:txEl>
                                          </p:spTgt>
                                        </p:tgtEl>
                                        <p:attrNameLst>
                                          <p:attrName>style.visibility</p:attrName>
                                        </p:attrNameLst>
                                      </p:cBhvr>
                                      <p:to>
                                        <p:strVal val="visible"/>
                                      </p:to>
                                    </p:set>
                                    <p:anim calcmode="lin" valueType="num">
                                      <p:cBhvr>
                                        <p:cTn id="27" dur="500" fill="hold"/>
                                        <p:tgtEl>
                                          <p:spTgt spid="68617">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6861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68618"/>
                                        </p:tgtEl>
                                        <p:attrNameLst>
                                          <p:attrName>style.visibility</p:attrName>
                                        </p:attrNameLst>
                                      </p:cBhvr>
                                      <p:to>
                                        <p:strVal val="visible"/>
                                      </p:to>
                                    </p:set>
                                    <p:anim calcmode="lin" valueType="num">
                                      <p:cBhvr>
                                        <p:cTn id="33" dur="500" fill="hold"/>
                                        <p:tgtEl>
                                          <p:spTgt spid="68618"/>
                                        </p:tgtEl>
                                        <p:attrNameLst>
                                          <p:attrName>ppt_w</p:attrName>
                                        </p:attrNameLst>
                                      </p:cBhvr>
                                      <p:tavLst>
                                        <p:tav tm="0">
                                          <p:val>
                                            <p:fltVal val="0"/>
                                          </p:val>
                                        </p:tav>
                                        <p:tav tm="100000">
                                          <p:val>
                                            <p:strVal val="#ppt_w"/>
                                          </p:val>
                                        </p:tav>
                                      </p:tavLst>
                                    </p:anim>
                                    <p:anim calcmode="lin" valueType="num">
                                      <p:cBhvr>
                                        <p:cTn id="34" dur="500" fill="hold"/>
                                        <p:tgtEl>
                                          <p:spTgt spid="686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5" grpId="0"/>
      <p:bldP spid="68616" grpId="0"/>
      <p:bldP spid="68617" grpId="0" build="p"/>
      <p:bldP spid="686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15913" y="762000"/>
            <a:ext cx="8512175" cy="1371600"/>
          </a:xfrm>
        </p:spPr>
        <p:txBody>
          <a:bodyPr/>
          <a:lstStyle/>
          <a:p>
            <a:pPr eaLnBrk="1" hangingPunct="1"/>
            <a:r>
              <a:rPr lang="en-US" b="1" dirty="0" smtClean="0"/>
              <a:t>SPONSOR A MISSIONS TRIP WITHIN YOUR COUNTRY OR OVERSEAS</a:t>
            </a:r>
          </a:p>
        </p:txBody>
      </p:sp>
      <p:sp>
        <p:nvSpPr>
          <p:cNvPr id="27651" name="Rectangle 3"/>
          <p:cNvSpPr>
            <a:spLocks noGrp="1" noChangeArrowheads="1"/>
          </p:cNvSpPr>
          <p:nvPr>
            <p:ph type="body" idx="1"/>
          </p:nvPr>
        </p:nvSpPr>
        <p:spPr>
          <a:xfrm>
            <a:off x="1204913" y="2057400"/>
            <a:ext cx="6948487" cy="3711575"/>
          </a:xfrm>
        </p:spPr>
        <p:txBody>
          <a:bodyPr/>
          <a:lstStyle/>
          <a:p>
            <a:pPr eaLnBrk="1" hangingPunct="1"/>
            <a:r>
              <a:rPr lang="en-US" dirty="0" smtClean="0"/>
              <a:t>If your church is unable to do it alone, check with your national missions department to see if you can partner with others.</a:t>
            </a:r>
          </a:p>
          <a:p>
            <a:pPr eaLnBrk="1" hangingPunct="1"/>
            <a:r>
              <a:rPr lang="en-US" dirty="0" smtClean="0"/>
              <a:t>This will transform the attitude of those who go and they will, in turn, influence many others.</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p:cTn id="1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2988" y="914400"/>
            <a:ext cx="7056437" cy="1447800"/>
          </a:xfrm>
        </p:spPr>
        <p:txBody>
          <a:bodyPr/>
          <a:lstStyle/>
          <a:p>
            <a:pPr eaLnBrk="1" hangingPunct="1">
              <a:lnSpc>
                <a:spcPct val="110000"/>
              </a:lnSpc>
            </a:pPr>
            <a:r>
              <a:rPr lang="en-US" b="1" dirty="0" smtClean="0"/>
              <a:t>GET PERSONALLY INVOLVED WITH A FEW MISSIONARIES</a:t>
            </a:r>
          </a:p>
        </p:txBody>
      </p:sp>
      <p:sp>
        <p:nvSpPr>
          <p:cNvPr id="32771" name="Rectangle 3"/>
          <p:cNvSpPr>
            <a:spLocks noGrp="1" noChangeArrowheads="1"/>
          </p:cNvSpPr>
          <p:nvPr>
            <p:ph type="body" idx="1"/>
          </p:nvPr>
        </p:nvSpPr>
        <p:spPr>
          <a:xfrm>
            <a:off x="1447800" y="2362200"/>
            <a:ext cx="6324600" cy="3733800"/>
          </a:xfrm>
        </p:spPr>
        <p:txBody>
          <a:bodyPr/>
          <a:lstStyle/>
          <a:p>
            <a:pPr eaLnBrk="1" hangingPunct="1"/>
            <a:r>
              <a:rPr lang="en-US" dirty="0" smtClean="0"/>
              <a:t>Develop a personal relationship.</a:t>
            </a:r>
          </a:p>
          <a:p>
            <a:pPr eaLnBrk="1" hangingPunct="1"/>
            <a:r>
              <a:rPr lang="en-US" dirty="0" smtClean="0"/>
              <a:t>Give more substantial monthly support to these missionaries.</a:t>
            </a:r>
          </a:p>
          <a:p>
            <a:pPr eaLnBrk="1" hangingPunct="1"/>
            <a:r>
              <a:rPr lang="en-US" dirty="0" smtClean="0"/>
              <a:t>Consider providing housing or schooling assistance while they are home for their itineration cycle.</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p:cTn id="13"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p:cTn id="19"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277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914400"/>
            <a:ext cx="8229600" cy="609600"/>
          </a:xfrm>
        </p:spPr>
        <p:txBody>
          <a:bodyPr/>
          <a:lstStyle/>
          <a:p>
            <a:pPr eaLnBrk="1" hangingPunct="1">
              <a:lnSpc>
                <a:spcPct val="80000"/>
              </a:lnSpc>
            </a:pPr>
            <a:r>
              <a:rPr lang="en-US" b="1" dirty="0" smtClean="0"/>
              <a:t>ADOPT A FAMILY</a:t>
            </a:r>
          </a:p>
        </p:txBody>
      </p:sp>
      <p:sp>
        <p:nvSpPr>
          <p:cNvPr id="31747" name="Rectangle 3"/>
          <p:cNvSpPr>
            <a:spLocks noGrp="1" noChangeArrowheads="1"/>
          </p:cNvSpPr>
          <p:nvPr>
            <p:ph type="body" idx="1"/>
          </p:nvPr>
        </p:nvSpPr>
        <p:spPr>
          <a:xfrm>
            <a:off x="1371600" y="1600200"/>
            <a:ext cx="3733800" cy="2514600"/>
          </a:xfrm>
        </p:spPr>
        <p:txBody>
          <a:bodyPr/>
          <a:lstStyle/>
          <a:p>
            <a:pPr eaLnBrk="1" hangingPunct="1"/>
            <a:r>
              <a:rPr lang="en-US" dirty="0" smtClean="0"/>
              <a:t>This may be done by a class, a department, or by the congregation. </a:t>
            </a:r>
          </a:p>
        </p:txBody>
      </p:sp>
      <p:sp>
        <p:nvSpPr>
          <p:cNvPr id="31748" name="Text Box 4"/>
          <p:cNvSpPr txBox="1">
            <a:spLocks noChangeArrowheads="1"/>
          </p:cNvSpPr>
          <p:nvPr/>
        </p:nvSpPr>
        <p:spPr bwMode="auto">
          <a:xfrm>
            <a:off x="1447800" y="4054475"/>
            <a:ext cx="6629400" cy="2041525"/>
          </a:xfrm>
          <a:prstGeom prst="rect">
            <a:avLst/>
          </a:prstGeom>
          <a:noFill/>
          <a:ln w="9525">
            <a:noFill/>
            <a:miter lim="800000"/>
            <a:headEnd/>
            <a:tailEnd/>
          </a:ln>
        </p:spPr>
        <p:txBody>
          <a:bodyPr>
            <a:spAutoFit/>
          </a:bodyPr>
          <a:lstStyle/>
          <a:p>
            <a:pPr marL="288925" indent="-288925">
              <a:buFontTx/>
              <a:buChar char="•"/>
            </a:pPr>
            <a:r>
              <a:rPr lang="en-US" sz="3200" dirty="0">
                <a:solidFill>
                  <a:srgbClr val="FFFFFF"/>
                </a:solidFill>
              </a:rPr>
              <a:t>Remember each family member’s birthday and at Christmas. </a:t>
            </a:r>
          </a:p>
          <a:p>
            <a:pPr marL="288925" indent="-288925">
              <a:buFontTx/>
              <a:buChar char="•"/>
            </a:pPr>
            <a:r>
              <a:rPr lang="en-US" sz="3200" dirty="0">
                <a:solidFill>
                  <a:srgbClr val="FFFFFF"/>
                </a:solidFill>
              </a:rPr>
              <a:t>Become their prayer partners.</a:t>
            </a:r>
          </a:p>
          <a:p>
            <a:pPr marL="288925" indent="-288925">
              <a:buFontTx/>
              <a:buChar char="•"/>
            </a:pPr>
            <a:r>
              <a:rPr lang="en-US" sz="3200" dirty="0">
                <a:solidFill>
                  <a:srgbClr val="FFFFFF"/>
                </a:solidFill>
              </a:rPr>
              <a:t>Research their country of ministry.</a:t>
            </a:r>
          </a:p>
        </p:txBody>
      </p:sp>
      <p:pic>
        <p:nvPicPr>
          <p:cNvPr id="1027" name="Picture 3" descr="C:\Users\Paul\Pictures\Microsoft Clip Organizer\00386389.jpg"/>
          <p:cNvPicPr>
            <a:picLocks noChangeAspect="1" noChangeArrowheads="1"/>
          </p:cNvPicPr>
          <p:nvPr/>
        </p:nvPicPr>
        <p:blipFill>
          <a:blip r:embed="rId3" cstate="print"/>
          <a:srcRect/>
          <a:stretch>
            <a:fillRect/>
          </a:stretch>
        </p:blipFill>
        <p:spPr bwMode="auto">
          <a:xfrm>
            <a:off x="4953000" y="1849120"/>
            <a:ext cx="3048000" cy="2037080"/>
          </a:xfrm>
          <a:prstGeom prst="rect">
            <a:avLst/>
          </a:prstGeom>
          <a:noFill/>
          <a:ln w="19050">
            <a:solidFill>
              <a:srgbClr val="3399FF"/>
            </a:solidFill>
          </a:ln>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p:cTn id="11" dur="500" fill="hold"/>
                                        <p:tgtEl>
                                          <p:spTgt spid="1027"/>
                                        </p:tgtEl>
                                        <p:attrNameLst>
                                          <p:attrName>ppt_w</p:attrName>
                                        </p:attrNameLst>
                                      </p:cBhvr>
                                      <p:tavLst>
                                        <p:tav tm="0">
                                          <p:val>
                                            <p:fltVal val="0"/>
                                          </p:val>
                                        </p:tav>
                                        <p:tav tm="100000">
                                          <p:val>
                                            <p:strVal val="#ppt_w"/>
                                          </p:val>
                                        </p:tav>
                                      </p:tavLst>
                                    </p:anim>
                                    <p:anim calcmode="lin" valueType="num">
                                      <p:cBhvr>
                                        <p:cTn id="12" dur="500" fill="hold"/>
                                        <p:tgtEl>
                                          <p:spTgt spid="1027"/>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31748">
                                            <p:txEl>
                                              <p:pRg st="0" end="0"/>
                                            </p:txEl>
                                          </p:spTgt>
                                        </p:tgtEl>
                                        <p:attrNameLst>
                                          <p:attrName>style.visibility</p:attrName>
                                        </p:attrNameLst>
                                      </p:cBhvr>
                                      <p:to>
                                        <p:strVal val="visible"/>
                                      </p:to>
                                    </p:set>
                                    <p:anim calcmode="lin" valueType="num">
                                      <p:cBhvr>
                                        <p:cTn id="17" dur="500" fill="hold"/>
                                        <p:tgtEl>
                                          <p:spTgt spid="31748">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174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1748">
                                            <p:txEl>
                                              <p:pRg st="1" end="1"/>
                                            </p:txEl>
                                          </p:spTgt>
                                        </p:tgtEl>
                                        <p:attrNameLst>
                                          <p:attrName>style.visibility</p:attrName>
                                        </p:attrNameLst>
                                      </p:cBhvr>
                                      <p:to>
                                        <p:strVal val="visible"/>
                                      </p:to>
                                    </p:set>
                                    <p:anim calcmode="lin" valueType="num">
                                      <p:cBhvr>
                                        <p:cTn id="23" dur="500" fill="hold"/>
                                        <p:tgtEl>
                                          <p:spTgt spid="31748">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174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1748">
                                            <p:txEl>
                                              <p:pRg st="2" end="2"/>
                                            </p:txEl>
                                          </p:spTgt>
                                        </p:tgtEl>
                                        <p:attrNameLst>
                                          <p:attrName>style.visibility</p:attrName>
                                        </p:attrNameLst>
                                      </p:cBhvr>
                                      <p:to>
                                        <p:strVal val="visible"/>
                                      </p:to>
                                    </p:set>
                                    <p:anim calcmode="lin" valueType="num">
                                      <p:cBhvr>
                                        <p:cTn id="29" dur="500" fill="hold"/>
                                        <p:tgtEl>
                                          <p:spTgt spid="31748">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1748">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31748"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1044575"/>
            <a:ext cx="8512175" cy="1927225"/>
          </a:xfrm>
        </p:spPr>
        <p:txBody>
          <a:bodyPr/>
          <a:lstStyle/>
          <a:p>
            <a:pPr eaLnBrk="1" hangingPunct="1"/>
            <a:r>
              <a:rPr lang="en-US" b="1" dirty="0" smtClean="0"/>
              <a:t>COPY AND CIRCULATE  MISSIONARY LETTERS AMONG    THE CONGREGATION</a:t>
            </a:r>
          </a:p>
        </p:txBody>
      </p:sp>
      <p:sp>
        <p:nvSpPr>
          <p:cNvPr id="33795" name="Rectangle 3"/>
          <p:cNvSpPr>
            <a:spLocks noGrp="1" noChangeArrowheads="1"/>
          </p:cNvSpPr>
          <p:nvPr>
            <p:ph type="body" idx="1"/>
          </p:nvPr>
        </p:nvSpPr>
        <p:spPr>
          <a:xfrm>
            <a:off x="1357313" y="2971800"/>
            <a:ext cx="6491287" cy="2949575"/>
          </a:xfrm>
        </p:spPr>
        <p:txBody>
          <a:bodyPr/>
          <a:lstStyle/>
          <a:p>
            <a:pPr eaLnBrk="1" hangingPunct="1"/>
            <a:r>
              <a:rPr lang="en-US" dirty="0" smtClean="0"/>
              <a:t>This will help your members get acquainted with your church’s missionary family.</a:t>
            </a:r>
          </a:p>
          <a:p>
            <a:pPr eaLnBrk="1" hangingPunct="1"/>
            <a:r>
              <a:rPr lang="en-US" dirty="0" smtClean="0"/>
              <a:t>They will learn that missions is about people, not just a program.</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p:cTn id="13"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379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01713" y="1044575"/>
            <a:ext cx="7151687" cy="2003425"/>
          </a:xfrm>
        </p:spPr>
        <p:txBody>
          <a:bodyPr/>
          <a:lstStyle/>
          <a:p>
            <a:pPr eaLnBrk="1" hangingPunct="1">
              <a:lnSpc>
                <a:spcPct val="110000"/>
              </a:lnSpc>
            </a:pPr>
            <a:r>
              <a:rPr lang="en-US" b="1" dirty="0" smtClean="0"/>
              <a:t>GIVE SPECIAL RECOGNITION   TO THOSE WHO MAKE A      FAITH PROMISE</a:t>
            </a:r>
          </a:p>
        </p:txBody>
      </p:sp>
      <p:sp>
        <p:nvSpPr>
          <p:cNvPr id="36867" name="Rectangle 3"/>
          <p:cNvSpPr>
            <a:spLocks noGrp="1" noChangeArrowheads="1"/>
          </p:cNvSpPr>
          <p:nvPr>
            <p:ph type="body" sz="half" idx="1"/>
          </p:nvPr>
        </p:nvSpPr>
        <p:spPr>
          <a:xfrm>
            <a:off x="1295400" y="3124200"/>
            <a:ext cx="6553200" cy="2133600"/>
          </a:xfrm>
        </p:spPr>
        <p:txBody>
          <a:bodyPr/>
          <a:lstStyle/>
          <a:p>
            <a:pPr eaLnBrk="1" hangingPunct="1"/>
            <a:r>
              <a:rPr lang="en-US" sz="3200" dirty="0" smtClean="0"/>
              <a:t>Following the convention,  hold a “Thank You Banquet” just for the </a:t>
            </a:r>
            <a:r>
              <a:rPr lang="en-US" sz="3200" dirty="0" smtClean="0">
                <a:solidFill>
                  <a:srgbClr val="3399FF"/>
                </a:solidFill>
              </a:rPr>
              <a:t>“Faith Promise Partners”.</a:t>
            </a:r>
          </a:p>
          <a:p>
            <a:pPr eaLnBrk="1" hangingPunct="1"/>
            <a:r>
              <a:rPr lang="en-US" sz="3200" dirty="0" smtClean="0"/>
              <a:t>Treat them special.</a:t>
            </a:r>
          </a:p>
          <a:p>
            <a:pPr eaLnBrk="1" hangingPunct="1"/>
            <a:endParaRPr lang="en-US" sz="3200" dirty="0" smtClean="0">
              <a:solidFill>
                <a:srgbClr val="3399FF"/>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p:cTn id="13"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686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47800" y="1066800"/>
            <a:ext cx="6172200" cy="1143000"/>
          </a:xfrm>
        </p:spPr>
        <p:txBody>
          <a:bodyPr/>
          <a:lstStyle/>
          <a:p>
            <a:pPr eaLnBrk="1" hangingPunct="1"/>
            <a:r>
              <a:rPr lang="en-US" b="1" dirty="0" smtClean="0"/>
              <a:t>ENCOURAGE PRAYER FOR MISSIONS</a:t>
            </a:r>
          </a:p>
        </p:txBody>
      </p:sp>
      <p:sp>
        <p:nvSpPr>
          <p:cNvPr id="30723" name="Rectangle 3"/>
          <p:cNvSpPr>
            <a:spLocks noGrp="1" noChangeArrowheads="1"/>
          </p:cNvSpPr>
          <p:nvPr>
            <p:ph type="body" idx="1"/>
          </p:nvPr>
        </p:nvSpPr>
        <p:spPr>
          <a:xfrm>
            <a:off x="1371600" y="2286000"/>
            <a:ext cx="6400800" cy="3886200"/>
          </a:xfrm>
        </p:spPr>
        <p:txBody>
          <a:bodyPr/>
          <a:lstStyle/>
          <a:p>
            <a:pPr eaLnBrk="1" hangingPunct="1"/>
            <a:r>
              <a:rPr lang="en-US" dirty="0" smtClean="0"/>
              <a:t>Publish a monthly missions          prayer page.</a:t>
            </a:r>
          </a:p>
          <a:p>
            <a:pPr eaLnBrk="1" hangingPunct="1"/>
            <a:r>
              <a:rPr lang="en-US" dirty="0" smtClean="0"/>
              <a:t>Form missions prayer groups             for each area of the world.</a:t>
            </a:r>
          </a:p>
          <a:p>
            <a:pPr eaLnBrk="1" hangingPunct="1"/>
            <a:r>
              <a:rPr lang="en-US" dirty="0" smtClean="0"/>
              <a:t>Conduct frequent 5 to 10           minute intercessory prayer times during regular services.</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p:cTn id="13"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p:cTn id="19"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15913" y="533400"/>
            <a:ext cx="8512175" cy="1447800"/>
          </a:xfrm>
        </p:spPr>
        <p:txBody>
          <a:bodyPr/>
          <a:lstStyle/>
          <a:p>
            <a:pPr eaLnBrk="1" hangingPunct="1">
              <a:lnSpc>
                <a:spcPct val="110000"/>
              </a:lnSpc>
            </a:pPr>
            <a:r>
              <a:rPr lang="en-US" b="1" dirty="0" smtClean="0"/>
              <a:t>SCHEDULE FREQUENT   MISSIONARY SPEAKERS</a:t>
            </a:r>
          </a:p>
        </p:txBody>
      </p:sp>
      <p:sp>
        <p:nvSpPr>
          <p:cNvPr id="9219" name="Rectangle 3"/>
          <p:cNvSpPr>
            <a:spLocks noGrp="1" noChangeArrowheads="1"/>
          </p:cNvSpPr>
          <p:nvPr>
            <p:ph type="body" idx="1"/>
          </p:nvPr>
        </p:nvSpPr>
        <p:spPr>
          <a:xfrm>
            <a:off x="1143000" y="3962400"/>
            <a:ext cx="5257800" cy="1905000"/>
          </a:xfrm>
        </p:spPr>
        <p:txBody>
          <a:bodyPr/>
          <a:lstStyle/>
          <a:p>
            <a:pPr eaLnBrk="1" hangingPunct="1">
              <a:lnSpc>
                <a:spcPct val="90000"/>
              </a:lnSpc>
            </a:pPr>
            <a:r>
              <a:rPr lang="en-US" dirty="0" smtClean="0"/>
              <a:t>Missionaries make it possible for the congregation to obey the Great Commission.</a:t>
            </a:r>
          </a:p>
        </p:txBody>
      </p:sp>
      <p:sp>
        <p:nvSpPr>
          <p:cNvPr id="9221" name="Text Box 5"/>
          <p:cNvSpPr txBox="1">
            <a:spLocks noChangeArrowheads="1"/>
          </p:cNvSpPr>
          <p:nvPr/>
        </p:nvSpPr>
        <p:spPr bwMode="auto">
          <a:xfrm>
            <a:off x="1143000" y="1844675"/>
            <a:ext cx="4724400" cy="2041525"/>
          </a:xfrm>
          <a:prstGeom prst="rect">
            <a:avLst/>
          </a:prstGeom>
          <a:noFill/>
          <a:ln w="9525">
            <a:noFill/>
            <a:miter lim="800000"/>
            <a:headEnd/>
            <a:tailEnd/>
          </a:ln>
        </p:spPr>
        <p:txBody>
          <a:bodyPr>
            <a:spAutoFit/>
          </a:bodyPr>
          <a:lstStyle/>
          <a:p>
            <a:pPr marL="349250" indent="-349250">
              <a:spcBef>
                <a:spcPct val="50000"/>
              </a:spcBef>
              <a:buFontTx/>
              <a:buChar char="•"/>
            </a:pPr>
            <a:r>
              <a:rPr lang="en-US" sz="3200" dirty="0">
                <a:solidFill>
                  <a:srgbClr val="FFFFFF"/>
                </a:solidFill>
              </a:rPr>
              <a:t>Missionaries impart vision and burden, qualities needed by the local congregation.</a:t>
            </a:r>
            <a:endParaRPr lang="en-US" sz="3200" dirty="0"/>
          </a:p>
        </p:txBody>
      </p:sp>
      <p:pic>
        <p:nvPicPr>
          <p:cNvPr id="2051" name="Picture 3"/>
          <p:cNvPicPr>
            <a:picLocks noChangeAspect="1" noChangeArrowheads="1"/>
          </p:cNvPicPr>
          <p:nvPr/>
        </p:nvPicPr>
        <p:blipFill>
          <a:blip r:embed="rId3" cstate="print"/>
          <a:srcRect/>
          <a:stretch>
            <a:fillRect/>
          </a:stretch>
        </p:blipFill>
        <p:spPr bwMode="auto">
          <a:xfrm>
            <a:off x="6324600" y="2133599"/>
            <a:ext cx="2175012" cy="3533989"/>
          </a:xfrm>
          <a:prstGeom prst="rect">
            <a:avLst/>
          </a:prstGeom>
          <a:noFill/>
          <a:ln w="19050">
            <a:solidFill>
              <a:srgbClr val="3399FF"/>
            </a:solidFill>
            <a:miter lim="800000"/>
            <a:headEnd/>
            <a:tailEnd/>
          </a:ln>
          <a:effec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500" fill="hold"/>
                                        <p:tgtEl>
                                          <p:spTgt spid="9221"/>
                                        </p:tgtEl>
                                        <p:attrNameLst>
                                          <p:attrName>ppt_w</p:attrName>
                                        </p:attrNameLst>
                                      </p:cBhvr>
                                      <p:tavLst>
                                        <p:tav tm="0">
                                          <p:val>
                                            <p:fltVal val="0"/>
                                          </p:val>
                                        </p:tav>
                                        <p:tav tm="100000">
                                          <p:val>
                                            <p:strVal val="#ppt_w"/>
                                          </p:val>
                                        </p:tav>
                                      </p:tavLst>
                                    </p:anim>
                                    <p:anim calcmode="lin" valueType="num">
                                      <p:cBhvr>
                                        <p:cTn id="8" dur="500" fill="hold"/>
                                        <p:tgtEl>
                                          <p:spTgt spid="9221"/>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p:cTn id="11" dur="500" fill="hold"/>
                                        <p:tgtEl>
                                          <p:spTgt spid="2051"/>
                                        </p:tgtEl>
                                        <p:attrNameLst>
                                          <p:attrName>ppt_w</p:attrName>
                                        </p:attrNameLst>
                                      </p:cBhvr>
                                      <p:tavLst>
                                        <p:tav tm="0">
                                          <p:val>
                                            <p:fltVal val="0"/>
                                          </p:val>
                                        </p:tav>
                                        <p:tav tm="100000">
                                          <p:val>
                                            <p:strVal val="#ppt_w"/>
                                          </p:val>
                                        </p:tav>
                                      </p:tavLst>
                                    </p:anim>
                                    <p:anim calcmode="lin" valueType="num">
                                      <p:cBhvr>
                                        <p:cTn id="12" dur="500" fill="hold"/>
                                        <p:tgtEl>
                                          <p:spTgt spid="2051"/>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 calcmode="lin" valueType="num">
                                      <p:cBhvr>
                                        <p:cTn id="17" dur="500" fill="hold"/>
                                        <p:tgtEl>
                                          <p:spTgt spid="9219">
                                            <p:txEl>
                                              <p:pRg st="0" end="0"/>
                                            </p:txEl>
                                          </p:spTgt>
                                        </p:tgtEl>
                                        <p:attrNameLst>
                                          <p:attrName>ppt_x</p:attrName>
                                        </p:attrNameLst>
                                      </p:cBhvr>
                                      <p:tavLst>
                                        <p:tav tm="0">
                                          <p:val>
                                            <p:strVal val="#ppt_x-#ppt_w/2"/>
                                          </p:val>
                                        </p:tav>
                                        <p:tav tm="100000">
                                          <p:val>
                                            <p:strVal val="#ppt_x"/>
                                          </p:val>
                                        </p:tav>
                                      </p:tavLst>
                                    </p:anim>
                                    <p:anim calcmode="lin" valueType="num">
                                      <p:cBhvr>
                                        <p:cTn id="18" dur="500" fill="hold"/>
                                        <p:tgtEl>
                                          <p:spTgt spid="9219">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39763" y="968375"/>
            <a:ext cx="7818437" cy="3679825"/>
          </a:xfrm>
        </p:spPr>
        <p:txBody>
          <a:bodyPr/>
          <a:lstStyle/>
          <a:p>
            <a:pPr eaLnBrk="1" hangingPunct="1"/>
            <a:r>
              <a:rPr lang="en-US" sz="4800" b="1" dirty="0" smtClean="0"/>
              <a:t>LET’S LOOK AT SOME STEPS THAT WILL KEEP YOUR CONGREGATION INVOLVED IN MISSIONS</a:t>
            </a:r>
          </a:p>
        </p:txBody>
      </p:sp>
      <p:sp>
        <p:nvSpPr>
          <p:cNvPr id="20483" name="Text Box 3"/>
          <p:cNvSpPr txBox="1">
            <a:spLocks noChangeArrowheads="1"/>
          </p:cNvSpPr>
          <p:nvPr/>
        </p:nvSpPr>
        <p:spPr bwMode="auto">
          <a:xfrm>
            <a:off x="1295400" y="4495800"/>
            <a:ext cx="6477000" cy="1555750"/>
          </a:xfrm>
          <a:prstGeom prst="rect">
            <a:avLst/>
          </a:prstGeom>
          <a:noFill/>
          <a:ln w="9525">
            <a:noFill/>
            <a:miter lim="800000"/>
            <a:headEnd/>
            <a:tailEnd/>
          </a:ln>
        </p:spPr>
        <p:txBody>
          <a:bodyPr>
            <a:spAutoFit/>
          </a:bodyPr>
          <a:lstStyle/>
          <a:p>
            <a:pPr algn="ctr">
              <a:spcBef>
                <a:spcPct val="50000"/>
              </a:spcBef>
            </a:pPr>
            <a:r>
              <a:rPr lang="en-US" sz="4800" b="1" dirty="0">
                <a:ln>
                  <a:solidFill>
                    <a:srgbClr val="FFFFFF"/>
                  </a:solidFill>
                </a:ln>
                <a:solidFill>
                  <a:srgbClr val="3399FF"/>
                </a:solidFill>
              </a:rPr>
              <a:t>52 WEEKS OF         EVERY YEAR!</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p:cTn id="7" dur="500" fill="hold"/>
                                        <p:tgtEl>
                                          <p:spTgt spid="20483"/>
                                        </p:tgtEl>
                                        <p:attrNameLst>
                                          <p:attrName>ppt_w</p:attrName>
                                        </p:attrNameLst>
                                      </p:cBhvr>
                                      <p:tavLst>
                                        <p:tav tm="0">
                                          <p:val>
                                            <p:fltVal val="0"/>
                                          </p:val>
                                        </p:tav>
                                        <p:tav tm="100000">
                                          <p:val>
                                            <p:strVal val="#ppt_w"/>
                                          </p:val>
                                        </p:tav>
                                      </p:tavLst>
                                    </p:anim>
                                    <p:anim calcmode="lin" valueType="num">
                                      <p:cBhvr>
                                        <p:cTn id="8" dur="500" fill="hold"/>
                                        <p:tgtEl>
                                          <p:spTgt spid="204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95400" y="990600"/>
            <a:ext cx="6553200" cy="1981200"/>
          </a:xfrm>
        </p:spPr>
        <p:txBody>
          <a:bodyPr/>
          <a:lstStyle/>
          <a:p>
            <a:pPr eaLnBrk="1" hangingPunct="1"/>
            <a:r>
              <a:rPr lang="en-US" sz="4400" b="1" dirty="0" smtClean="0"/>
              <a:t>THOSE ARE GREAT         IDEAS BUT…</a:t>
            </a:r>
          </a:p>
        </p:txBody>
      </p:sp>
      <p:sp>
        <p:nvSpPr>
          <p:cNvPr id="40963" name="Rectangle 3"/>
          <p:cNvSpPr>
            <a:spLocks noGrp="1" noChangeArrowheads="1"/>
          </p:cNvSpPr>
          <p:nvPr>
            <p:ph type="body" idx="1"/>
          </p:nvPr>
        </p:nvSpPr>
        <p:spPr>
          <a:xfrm>
            <a:off x="865188" y="2895600"/>
            <a:ext cx="7413625" cy="1447800"/>
          </a:xfrm>
        </p:spPr>
        <p:txBody>
          <a:bodyPr/>
          <a:lstStyle/>
          <a:p>
            <a:pPr marL="0" indent="0" algn="ctr" eaLnBrk="1" hangingPunct="1">
              <a:buFontTx/>
              <a:buNone/>
            </a:pPr>
            <a:r>
              <a:rPr lang="en-US" sz="4400" b="1" dirty="0" smtClean="0"/>
              <a:t>HOW WOULD I EVER FIND THE TIME TO DO IT ALL?</a:t>
            </a:r>
          </a:p>
        </p:txBody>
      </p:sp>
      <p:sp>
        <p:nvSpPr>
          <p:cNvPr id="40964" name="WordArt 4"/>
          <p:cNvSpPr>
            <a:spLocks noChangeArrowheads="1" noChangeShapeType="1" noTextEdit="1"/>
          </p:cNvSpPr>
          <p:nvPr/>
        </p:nvSpPr>
        <p:spPr bwMode="auto">
          <a:xfrm>
            <a:off x="2743200" y="4610100"/>
            <a:ext cx="3629025" cy="1104900"/>
          </a:xfrm>
          <a:prstGeom prst="rect">
            <a:avLst/>
          </a:prstGeom>
        </p:spPr>
        <p:txBody>
          <a:bodyPr wrap="none" fromWordArt="1">
            <a:prstTxWarp prst="textPlain">
              <a:avLst>
                <a:gd name="adj" fmla="val 50000"/>
              </a:avLst>
            </a:prstTxWarp>
          </a:bodyPr>
          <a:lstStyle/>
          <a:p>
            <a:pPr algn="ctr"/>
            <a:r>
              <a:rPr lang="en-US" sz="3600" kern="10" dirty="0">
                <a:ln w="25400">
                  <a:solidFill>
                    <a:srgbClr val="3399FF"/>
                  </a:solidFill>
                  <a:round/>
                  <a:headEnd/>
                  <a:tailEnd/>
                </a:ln>
                <a:noFill/>
                <a:latin typeface="Arial Black"/>
              </a:rPr>
              <a:t>YOU DON'T!</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arn(inVertical)">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 calcmode="lin" valueType="num">
                                      <p:cBhvr>
                                        <p:cTn id="12" dur="1000" fill="hold"/>
                                        <p:tgtEl>
                                          <p:spTgt spid="40964"/>
                                        </p:tgtEl>
                                        <p:attrNameLst>
                                          <p:attrName>ppt_w</p:attrName>
                                        </p:attrNameLst>
                                      </p:cBhvr>
                                      <p:tavLst>
                                        <p:tav tm="0">
                                          <p:val>
                                            <p:fltVal val="0"/>
                                          </p:val>
                                        </p:tav>
                                        <p:tav tm="100000">
                                          <p:val>
                                            <p:strVal val="#ppt_w"/>
                                          </p:val>
                                        </p:tav>
                                      </p:tavLst>
                                    </p:anim>
                                    <p:anim calcmode="lin" valueType="num">
                                      <p:cBhvr>
                                        <p:cTn id="13" dur="1000" fill="hold"/>
                                        <p:tgtEl>
                                          <p:spTgt spid="40964"/>
                                        </p:tgtEl>
                                        <p:attrNameLst>
                                          <p:attrName>ppt_h</p:attrName>
                                        </p:attrNameLst>
                                      </p:cBhvr>
                                      <p:tavLst>
                                        <p:tav tm="0">
                                          <p:val>
                                            <p:fltVal val="0"/>
                                          </p:val>
                                        </p:tav>
                                        <p:tav tm="100000">
                                          <p:val>
                                            <p:strVal val="#ppt_h"/>
                                          </p:val>
                                        </p:tav>
                                      </p:tavLst>
                                    </p:anim>
                                    <p:anim calcmode="lin" valueType="num">
                                      <p:cBhvr>
                                        <p:cTn id="14" dur="1000" fill="hold"/>
                                        <p:tgtEl>
                                          <p:spTgt spid="4096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096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P spid="40964"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762000"/>
            <a:ext cx="8534400" cy="1143000"/>
          </a:xfrm>
        </p:spPr>
        <p:txBody>
          <a:bodyPr/>
          <a:lstStyle/>
          <a:p>
            <a:pPr eaLnBrk="1" hangingPunct="1"/>
            <a:r>
              <a:rPr lang="en-US" b="1" dirty="0" smtClean="0"/>
              <a:t>THAT’S WHY YOU NEED</a:t>
            </a:r>
            <a:br>
              <a:rPr lang="en-US" b="1" dirty="0" smtClean="0"/>
            </a:br>
            <a:r>
              <a:rPr lang="en-US" b="1" dirty="0" smtClean="0"/>
              <a:t> A MISSIONS TEAM</a:t>
            </a:r>
          </a:p>
        </p:txBody>
      </p:sp>
      <p:sp>
        <p:nvSpPr>
          <p:cNvPr id="39939" name="Rectangle 3"/>
          <p:cNvSpPr>
            <a:spLocks noGrp="1" noChangeArrowheads="1"/>
          </p:cNvSpPr>
          <p:nvPr>
            <p:ph type="body" idx="1"/>
          </p:nvPr>
        </p:nvSpPr>
        <p:spPr>
          <a:xfrm>
            <a:off x="1066800" y="1981200"/>
            <a:ext cx="7010400" cy="3352800"/>
          </a:xfrm>
        </p:spPr>
        <p:txBody>
          <a:bodyPr/>
          <a:lstStyle/>
          <a:p>
            <a:pPr eaLnBrk="1" hangingPunct="1"/>
            <a:r>
              <a:rPr lang="en-US" dirty="0" smtClean="0"/>
              <a:t>A core group of 3-5 members is adequate, each with a specific task.</a:t>
            </a:r>
          </a:p>
          <a:p>
            <a:pPr eaLnBrk="1" hangingPunct="1"/>
            <a:r>
              <a:rPr lang="en-US" dirty="0" smtClean="0"/>
              <a:t>Choose adult and youth members who are committed to missions.</a:t>
            </a:r>
          </a:p>
          <a:p>
            <a:pPr eaLnBrk="1" hangingPunct="1"/>
            <a:r>
              <a:rPr lang="en-US" dirty="0" smtClean="0"/>
              <a:t>Meet monthly for planning and decision making.</a:t>
            </a:r>
          </a:p>
        </p:txBody>
      </p:sp>
      <p:sp>
        <p:nvSpPr>
          <p:cNvPr id="39940" name="Text Box 4"/>
          <p:cNvSpPr txBox="1">
            <a:spLocks noChangeArrowheads="1"/>
          </p:cNvSpPr>
          <p:nvPr/>
        </p:nvSpPr>
        <p:spPr bwMode="auto">
          <a:xfrm>
            <a:off x="952500" y="5334000"/>
            <a:ext cx="7239000" cy="519113"/>
          </a:xfrm>
          <a:prstGeom prst="rect">
            <a:avLst/>
          </a:prstGeom>
          <a:noFill/>
          <a:ln w="9525">
            <a:noFill/>
            <a:miter lim="800000"/>
            <a:headEnd/>
            <a:tailEnd/>
          </a:ln>
        </p:spPr>
        <p:txBody>
          <a:bodyPr>
            <a:spAutoFit/>
          </a:bodyPr>
          <a:lstStyle/>
          <a:p>
            <a:pPr algn="ctr">
              <a:spcBef>
                <a:spcPct val="50000"/>
              </a:spcBef>
            </a:pPr>
            <a:r>
              <a:rPr lang="en-US" b="1" dirty="0">
                <a:solidFill>
                  <a:srgbClr val="99CCFF"/>
                </a:solidFill>
              </a:rPr>
              <a:t>DELEGATE..DELEGATE..DELEGATE</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p:cTn id="13"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993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p:cTn id="19"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99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39940"/>
                                        </p:tgtEl>
                                        <p:attrNameLst>
                                          <p:attrName>style.visibility</p:attrName>
                                        </p:attrNameLst>
                                      </p:cBhvr>
                                      <p:to>
                                        <p:strVal val="visible"/>
                                      </p:to>
                                    </p:set>
                                    <p:anim by="(-#ppt_w*2)" calcmode="lin" valueType="num">
                                      <p:cBhvr rctx="PPT">
                                        <p:cTn id="25" dur="500" autoRev="1" fill="hold">
                                          <p:stCondLst>
                                            <p:cond delay="0"/>
                                          </p:stCondLst>
                                        </p:cTn>
                                        <p:tgtEl>
                                          <p:spTgt spid="39940"/>
                                        </p:tgtEl>
                                        <p:attrNameLst>
                                          <p:attrName>ppt_w</p:attrName>
                                        </p:attrNameLst>
                                      </p:cBhvr>
                                    </p:anim>
                                    <p:anim by="(#ppt_w*0.50)" calcmode="lin" valueType="num">
                                      <p:cBhvr>
                                        <p:cTn id="26" dur="500" decel="50000" autoRev="1" fill="hold">
                                          <p:stCondLst>
                                            <p:cond delay="0"/>
                                          </p:stCondLst>
                                        </p:cTn>
                                        <p:tgtEl>
                                          <p:spTgt spid="39940"/>
                                        </p:tgtEl>
                                        <p:attrNameLst>
                                          <p:attrName>ppt_x</p:attrName>
                                        </p:attrNameLst>
                                      </p:cBhvr>
                                    </p:anim>
                                    <p:anim from="(-#ppt_h/2)" to="(#ppt_y)" calcmode="lin" valueType="num">
                                      <p:cBhvr>
                                        <p:cTn id="27" dur="1000" fill="hold">
                                          <p:stCondLst>
                                            <p:cond delay="0"/>
                                          </p:stCondLst>
                                        </p:cTn>
                                        <p:tgtEl>
                                          <p:spTgt spid="39940"/>
                                        </p:tgtEl>
                                        <p:attrNameLst>
                                          <p:attrName>ppt_y</p:attrName>
                                        </p:attrNameLst>
                                      </p:cBhvr>
                                    </p:anim>
                                    <p:animRot by="21600000">
                                      <p:cBhvr>
                                        <p:cTn id="28" dur="1000" fill="hold">
                                          <p:stCondLst>
                                            <p:cond delay="0"/>
                                          </p:stCondLst>
                                        </p:cTn>
                                        <p:tgtEl>
                                          <p:spTgt spid="39940"/>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6" presetClass="exit" presetSubtype="0" fill="hold" grpId="1" nodeType="clickEffect">
                                  <p:stCondLst>
                                    <p:cond delay="0"/>
                                  </p:stCondLst>
                                  <p:iterate type="lt">
                                    <p:tmPct val="10000"/>
                                  </p:iterate>
                                  <p:childTnLst>
                                    <p:anim from="(ppt_w)" to="(-ppt_w*2)" calcmode="lin" valueType="num">
                                      <p:cBhvr rctx="PPT">
                                        <p:cTn id="32" dur="500" autoRev="1">
                                          <p:stCondLst>
                                            <p:cond delay="0"/>
                                          </p:stCondLst>
                                        </p:cTn>
                                        <p:tgtEl>
                                          <p:spTgt spid="39940"/>
                                        </p:tgtEl>
                                        <p:attrNameLst>
                                          <p:attrName>ppt_w</p:attrName>
                                        </p:attrNameLst>
                                      </p:cBhvr>
                                    </p:anim>
                                    <p:anim by="(ppt_w*0.50)" calcmode="lin" valueType="num">
                                      <p:cBhvr>
                                        <p:cTn id="33" dur="500" decel="50000" autoRev="1">
                                          <p:stCondLst>
                                            <p:cond delay="0"/>
                                          </p:stCondLst>
                                        </p:cTn>
                                        <p:tgtEl>
                                          <p:spTgt spid="39940"/>
                                        </p:tgtEl>
                                        <p:attrNameLst>
                                          <p:attrName>ppt_x</p:attrName>
                                        </p:attrNameLst>
                                      </p:cBhvr>
                                    </p:anim>
                                    <p:anim from="(ppt_y)" to="(1+ppt_h/2)" calcmode="lin" valueType="num">
                                      <p:cBhvr>
                                        <p:cTn id="34" dur="1000">
                                          <p:stCondLst>
                                            <p:cond delay="0"/>
                                          </p:stCondLst>
                                        </p:cTn>
                                        <p:tgtEl>
                                          <p:spTgt spid="39940"/>
                                        </p:tgtEl>
                                        <p:attrNameLst>
                                          <p:attrName>ppt_y</p:attrName>
                                        </p:attrNameLst>
                                      </p:cBhvr>
                                    </p:anim>
                                    <p:animRot by="21600000">
                                      <p:cBhvr>
                                        <p:cTn id="35" dur="1000">
                                          <p:stCondLst>
                                            <p:cond delay="0"/>
                                          </p:stCondLst>
                                        </p:cTn>
                                        <p:tgtEl>
                                          <p:spTgt spid="39940"/>
                                        </p:tgtEl>
                                        <p:attrNameLst>
                                          <p:attrName>r</p:attrName>
                                        </p:attrNameLst>
                                      </p:cBhvr>
                                    </p:animRot>
                                    <p:set>
                                      <p:cBhvr>
                                        <p:cTn id="36" dur="1" fill="hold">
                                          <p:stCondLst>
                                            <p:cond delay="999"/>
                                          </p:stCondLst>
                                        </p:cTn>
                                        <p:tgtEl>
                                          <p:spTgt spid="399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P spid="39940" grpId="0"/>
      <p:bldP spid="39940" grpId="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15963" y="1447800"/>
            <a:ext cx="7666037" cy="3048000"/>
          </a:xfrm>
        </p:spPr>
        <p:txBody>
          <a:bodyPr/>
          <a:lstStyle/>
          <a:p>
            <a:pPr eaLnBrk="1" hangingPunct="1"/>
            <a:r>
              <a:rPr lang="en-US" dirty="0" smtClean="0"/>
              <a:t>“All of us must quickly carry out the tasks assigned us by the one who sent me, for there is little time left before the night falls and all work comes to an end.”  </a:t>
            </a:r>
            <a:r>
              <a:rPr lang="en-US" sz="2000" dirty="0" smtClean="0"/>
              <a:t>John 9:4 TLB</a:t>
            </a:r>
            <a:endParaRPr lang="en-US" dirty="0" smtClean="0"/>
          </a:p>
        </p:txBody>
      </p:sp>
      <p:sp>
        <p:nvSpPr>
          <p:cNvPr id="41987" name="Rectangle 3"/>
          <p:cNvSpPr>
            <a:spLocks noGrp="1" noChangeArrowheads="1"/>
          </p:cNvSpPr>
          <p:nvPr>
            <p:ph type="body" idx="1"/>
          </p:nvPr>
        </p:nvSpPr>
        <p:spPr>
          <a:xfrm>
            <a:off x="838200" y="4495800"/>
            <a:ext cx="7413625" cy="1273175"/>
          </a:xfrm>
        </p:spPr>
        <p:txBody>
          <a:bodyPr/>
          <a:lstStyle/>
          <a:p>
            <a:pPr marL="0" indent="0" algn="ctr" eaLnBrk="1" hangingPunct="1">
              <a:lnSpc>
                <a:spcPct val="90000"/>
              </a:lnSpc>
              <a:buFontTx/>
              <a:buNone/>
            </a:pPr>
            <a:r>
              <a:rPr lang="en-US" sz="4400" b="1" dirty="0" smtClean="0"/>
              <a:t>ISN’T IT ABOUT TIME WE     FINISHED THE TASK?  </a:t>
            </a:r>
          </a:p>
        </p:txBody>
      </p:sp>
      <p:sp>
        <p:nvSpPr>
          <p:cNvPr id="36868" name="Text Box 4"/>
          <p:cNvSpPr txBox="1">
            <a:spLocks noChangeArrowheads="1"/>
          </p:cNvSpPr>
          <p:nvPr/>
        </p:nvSpPr>
        <p:spPr bwMode="auto">
          <a:xfrm>
            <a:off x="914400" y="1004888"/>
            <a:ext cx="2590800" cy="519112"/>
          </a:xfrm>
          <a:prstGeom prst="rect">
            <a:avLst/>
          </a:prstGeom>
          <a:noFill/>
          <a:ln w="9525">
            <a:noFill/>
            <a:miter lim="800000"/>
            <a:headEnd/>
            <a:tailEnd/>
          </a:ln>
        </p:spPr>
        <p:txBody>
          <a:bodyPr>
            <a:spAutoFit/>
          </a:bodyPr>
          <a:lstStyle/>
          <a:p>
            <a:pPr>
              <a:spcBef>
                <a:spcPct val="50000"/>
              </a:spcBef>
            </a:pPr>
            <a:r>
              <a:rPr lang="en-US" dirty="0">
                <a:solidFill>
                  <a:srgbClr val="FFFFFF"/>
                </a:solidFill>
              </a:rPr>
              <a:t>Jesus said,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ircle(in)">
                                      <p:cBhvr>
                                        <p:cTn id="7" dur="20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calcmode="lin" valueType="num">
                                      <p:cBhvr>
                                        <p:cTn id="12" dur="5000" fill="hold"/>
                                        <p:tgtEl>
                                          <p:spTgt spid="41987">
                                            <p:txEl>
                                              <p:pRg st="0" end="0"/>
                                            </p:txEl>
                                          </p:spTgt>
                                        </p:tgtEl>
                                        <p:attrNameLst>
                                          <p:attrName>ppt_w</p:attrName>
                                        </p:attrNameLst>
                                      </p:cBhvr>
                                      <p:tavLst>
                                        <p:tav tm="0" fmla="#ppt_w*sin(2.5*pi*$)">
                                          <p:val>
                                            <p:fltVal val="0"/>
                                          </p:val>
                                        </p:tav>
                                        <p:tav tm="100000">
                                          <p:val>
                                            <p:fltVal val="1"/>
                                          </p:val>
                                        </p:tav>
                                      </p:tavLst>
                                    </p:anim>
                                    <p:anim calcmode="lin" valueType="num">
                                      <p:cBhvr>
                                        <p:cTn id="13" dur="5000" fill="hold"/>
                                        <p:tgtEl>
                                          <p:spTgt spid="4198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Logo_WAGF_MC"/>
          <p:cNvPicPr>
            <a:picLocks noChangeAspect="1" noChangeArrowheads="1"/>
          </p:cNvPicPr>
          <p:nvPr/>
        </p:nvPicPr>
        <p:blipFill>
          <a:blip r:embed="rId2" cstate="print"/>
          <a:srcRect/>
          <a:stretch>
            <a:fillRect/>
          </a:stretch>
        </p:blipFill>
        <p:spPr bwMode="auto">
          <a:xfrm>
            <a:off x="2290684" y="2209800"/>
            <a:ext cx="4567316" cy="2362200"/>
          </a:xfrm>
          <a:prstGeom prst="rect">
            <a:avLst/>
          </a:prstGeom>
          <a:noFill/>
          <a:ln w="38100">
            <a:solidFill>
              <a:srgbClr val="A6A6A6"/>
            </a:solidFill>
            <a:miter lim="800000"/>
            <a:headEnd/>
            <a:tailEnd/>
          </a:ln>
          <a:effectLst>
            <a:glow rad="228600">
              <a:srgbClr val="FFCC99">
                <a:alpha val="40000"/>
              </a:srgbClr>
            </a:glow>
          </a:effectLst>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5913" y="663575"/>
            <a:ext cx="8512175" cy="2917825"/>
          </a:xfrm>
        </p:spPr>
        <p:txBody>
          <a:bodyPr/>
          <a:lstStyle/>
          <a:p>
            <a:pPr eaLnBrk="1" hangingPunct="1"/>
            <a:r>
              <a:rPr lang="en-US" b="1" dirty="0" smtClean="0"/>
              <a:t>A MONTHLY MISSIONS SUNDAY IS THE CORNERSTONE TO BUILDING MISSIONS VISION ONCE THE CONVENTION IS OVER</a:t>
            </a:r>
          </a:p>
        </p:txBody>
      </p:sp>
      <p:sp>
        <p:nvSpPr>
          <p:cNvPr id="59395" name="Rectangle 3"/>
          <p:cNvSpPr>
            <a:spLocks noGrp="1" noChangeArrowheads="1"/>
          </p:cNvSpPr>
          <p:nvPr>
            <p:ph type="body" idx="1"/>
          </p:nvPr>
        </p:nvSpPr>
        <p:spPr>
          <a:xfrm>
            <a:off x="892175" y="3429000"/>
            <a:ext cx="7413625" cy="1905000"/>
          </a:xfrm>
        </p:spPr>
        <p:txBody>
          <a:bodyPr/>
          <a:lstStyle/>
          <a:p>
            <a:pPr marL="0" indent="0" algn="ctr" eaLnBrk="1" hangingPunct="1">
              <a:lnSpc>
                <a:spcPct val="90000"/>
              </a:lnSpc>
              <a:buFontTx/>
              <a:buNone/>
            </a:pPr>
            <a:r>
              <a:rPr lang="en-US" b="1" dirty="0" smtClean="0"/>
              <a:t>THERE ARE MANY OTHER ELEMENTS, BUT YOU CAN’T     BUILD MISSIONS EFFECTIVELY WITHOUT MISSIONS SUNDAY</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edge">
                                      <p:cBhvr>
                                        <p:cTn id="7" dur="20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01713" y="990600"/>
            <a:ext cx="7140575" cy="2133600"/>
          </a:xfrm>
        </p:spPr>
        <p:txBody>
          <a:bodyPr/>
          <a:lstStyle/>
          <a:p>
            <a:pPr eaLnBrk="1" hangingPunct="1"/>
            <a:r>
              <a:rPr lang="en-US" b="1" dirty="0" smtClean="0"/>
              <a:t>SO PLAN IT CAREFULLY, SUCCESS DOESN’T JUST HAPPEN </a:t>
            </a:r>
          </a:p>
        </p:txBody>
      </p:sp>
      <p:sp>
        <p:nvSpPr>
          <p:cNvPr id="43011" name="Rectangle 3"/>
          <p:cNvSpPr>
            <a:spLocks noGrp="1" noChangeArrowheads="1"/>
          </p:cNvSpPr>
          <p:nvPr>
            <p:ph type="body" idx="1"/>
          </p:nvPr>
        </p:nvSpPr>
        <p:spPr>
          <a:xfrm>
            <a:off x="1143000" y="2971800"/>
            <a:ext cx="6934200" cy="3209925"/>
          </a:xfrm>
        </p:spPr>
        <p:txBody>
          <a:bodyPr/>
          <a:lstStyle/>
          <a:p>
            <a:pPr eaLnBrk="1" hangingPunct="1"/>
            <a:r>
              <a:rPr lang="en-US" b="1" dirty="0" smtClean="0"/>
              <a:t>Give this monthly missions slot a name, such as </a:t>
            </a:r>
            <a:r>
              <a:rPr lang="en-US" b="1" dirty="0" smtClean="0">
                <a:solidFill>
                  <a:srgbClr val="FFCC99"/>
                </a:solidFill>
              </a:rPr>
              <a:t>“Window on the World”.</a:t>
            </a:r>
          </a:p>
          <a:p>
            <a:pPr eaLnBrk="1" hangingPunct="1"/>
            <a:r>
              <a:rPr lang="en-US" b="1" dirty="0" smtClean="0"/>
              <a:t>Each Sunday’s presentation may vary from 3 to 10 minutes.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301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30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500" fill="hold"/>
                                        <p:tgtEl>
                                          <p:spTgt spid="4301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301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301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cstate="print"/>
          <a:srcRect/>
          <a:stretch>
            <a:fillRect/>
          </a:stretch>
        </p:blipFill>
        <p:spPr bwMode="auto">
          <a:xfrm>
            <a:off x="1143000" y="1155700"/>
            <a:ext cx="3095625" cy="1892300"/>
          </a:xfrm>
          <a:prstGeom prst="rect">
            <a:avLst/>
          </a:prstGeom>
          <a:noFill/>
          <a:ln w="9525">
            <a:noFill/>
            <a:miter lim="800000"/>
            <a:headEnd/>
            <a:tailEnd/>
          </a:ln>
        </p:spPr>
      </p:pic>
      <p:sp>
        <p:nvSpPr>
          <p:cNvPr id="8195" name="Rectangle 3"/>
          <p:cNvSpPr>
            <a:spLocks noGrp="1" noChangeArrowheads="1"/>
          </p:cNvSpPr>
          <p:nvPr>
            <p:ph type="title"/>
          </p:nvPr>
        </p:nvSpPr>
        <p:spPr>
          <a:xfrm>
            <a:off x="1524000" y="990600"/>
            <a:ext cx="6781800" cy="5181600"/>
          </a:xfrm>
        </p:spPr>
        <p:txBody>
          <a:bodyPr/>
          <a:lstStyle/>
          <a:p>
            <a:pPr eaLnBrk="1" hangingPunct="1"/>
            <a:r>
              <a:rPr lang="en-US" sz="4800" b="1" dirty="0" smtClean="0">
                <a:ln>
                  <a:solidFill>
                    <a:srgbClr val="FFFFFF"/>
                  </a:solidFill>
                </a:ln>
                <a:solidFill>
                  <a:srgbClr val="3399FF"/>
                </a:solidFill>
              </a:rPr>
              <a:t>                 LET’S   			    TAKE A LOOK AT SOME OF THE THINGS YOU MIGHT PLAN FOR MISSIONS SUNDAY</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770" decel="100000"/>
                                        <p:tgtEl>
                                          <p:spTgt spid="45058"/>
                                        </p:tgtEl>
                                      </p:cBhvr>
                                    </p:animEffect>
                                    <p:animScale>
                                      <p:cBhvr>
                                        <p:cTn id="8" dur="770" decel="100000"/>
                                        <p:tgtEl>
                                          <p:spTgt spid="45058"/>
                                        </p:tgtEl>
                                      </p:cBhvr>
                                      <p:from x="10000" y="10000"/>
                                      <p:to x="200000" y="450000"/>
                                    </p:animScale>
                                    <p:animScale>
                                      <p:cBhvr>
                                        <p:cTn id="9" dur="1230" accel="100000" fill="hold">
                                          <p:stCondLst>
                                            <p:cond delay="770"/>
                                          </p:stCondLst>
                                        </p:cTn>
                                        <p:tgtEl>
                                          <p:spTgt spid="45058"/>
                                        </p:tgtEl>
                                      </p:cBhvr>
                                      <p:from x="200000" y="450000"/>
                                      <p:to x="100000" y="100000"/>
                                    </p:animScale>
                                    <p:set>
                                      <p:cBhvr>
                                        <p:cTn id="10" dur="770" fill="hold"/>
                                        <p:tgtEl>
                                          <p:spTgt spid="45058"/>
                                        </p:tgtEl>
                                        <p:attrNameLst>
                                          <p:attrName>ppt_x</p:attrName>
                                        </p:attrNameLst>
                                      </p:cBhvr>
                                      <p:to>
                                        <p:strVal val="(0.5)"/>
                                      </p:to>
                                    </p:set>
                                    <p:anim from="(0.5)" to="(#ppt_x)" calcmode="lin" valueType="num">
                                      <p:cBhvr>
                                        <p:cTn id="11" dur="1230" accel="100000" fill="hold">
                                          <p:stCondLst>
                                            <p:cond delay="770"/>
                                          </p:stCondLst>
                                        </p:cTn>
                                        <p:tgtEl>
                                          <p:spTgt spid="45058"/>
                                        </p:tgtEl>
                                        <p:attrNameLst>
                                          <p:attrName>ppt_x</p:attrName>
                                        </p:attrNameLst>
                                      </p:cBhvr>
                                    </p:anim>
                                    <p:set>
                                      <p:cBhvr>
                                        <p:cTn id="12" dur="770" fill="hold"/>
                                        <p:tgtEl>
                                          <p:spTgt spid="45058"/>
                                        </p:tgtEl>
                                        <p:attrNameLst>
                                          <p:attrName>ppt_y</p:attrName>
                                        </p:attrNameLst>
                                      </p:cBhvr>
                                      <p:to>
                                        <p:strVal val="(#ppt_y+0.4)"/>
                                      </p:to>
                                    </p:set>
                                    <p:anim from="(#ppt_y+0.4)" to="(#ppt_y)" calcmode="lin" valueType="num">
                                      <p:cBhvr>
                                        <p:cTn id="13" dur="1230" accel="100000" fill="hold">
                                          <p:stCondLst>
                                            <p:cond delay="770"/>
                                          </p:stCondLst>
                                        </p:cTn>
                                        <p:tgtEl>
                                          <p:spTgt spid="4505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body" sz="half" idx="1"/>
          </p:nvPr>
        </p:nvSpPr>
        <p:spPr>
          <a:xfrm>
            <a:off x="1066800" y="1600200"/>
            <a:ext cx="7162800" cy="914400"/>
          </a:xfrm>
        </p:spPr>
        <p:txBody>
          <a:bodyPr/>
          <a:lstStyle/>
          <a:p>
            <a:pPr marL="0" indent="0" eaLnBrk="1" hangingPunct="1">
              <a:lnSpc>
                <a:spcPct val="90000"/>
              </a:lnSpc>
              <a:buFontTx/>
              <a:buNone/>
            </a:pPr>
            <a:r>
              <a:rPr lang="en-US" sz="3200" dirty="0" smtClean="0"/>
              <a:t>There are seven general geographical areas in the World.</a:t>
            </a:r>
            <a:r>
              <a:rPr lang="en-US" sz="3200" dirty="0" smtClean="0">
                <a:solidFill>
                  <a:srgbClr val="FFCC99"/>
                </a:solidFill>
              </a:rPr>
              <a:t>	</a:t>
            </a:r>
          </a:p>
        </p:txBody>
      </p:sp>
      <p:sp>
        <p:nvSpPr>
          <p:cNvPr id="48131" name="Rectangle 3"/>
          <p:cNvSpPr>
            <a:spLocks noGrp="1" noChangeArrowheads="1"/>
          </p:cNvSpPr>
          <p:nvPr>
            <p:ph type="body" sz="half" idx="2"/>
          </p:nvPr>
        </p:nvSpPr>
        <p:spPr>
          <a:xfrm>
            <a:off x="1295400" y="4419600"/>
            <a:ext cx="6553200" cy="1600200"/>
          </a:xfrm>
        </p:spPr>
        <p:txBody>
          <a:bodyPr/>
          <a:lstStyle/>
          <a:p>
            <a:pPr marL="520700" lvl="1" indent="-406400" eaLnBrk="1" hangingPunct="1">
              <a:lnSpc>
                <a:spcPct val="80000"/>
              </a:lnSpc>
              <a:buFontTx/>
              <a:buChar char="•"/>
            </a:pPr>
            <a:r>
              <a:rPr lang="en-US" sz="2800" dirty="0" smtClean="0">
                <a:solidFill>
                  <a:srgbClr val="99CCFF"/>
                </a:solidFill>
              </a:rPr>
              <a:t>Share a prayer request from each     area and have corporate prayer.</a:t>
            </a:r>
          </a:p>
          <a:p>
            <a:pPr marL="520700" lvl="1" indent="-406400" eaLnBrk="1" hangingPunct="1">
              <a:lnSpc>
                <a:spcPct val="80000"/>
              </a:lnSpc>
              <a:buFontTx/>
              <a:buChar char="•"/>
            </a:pPr>
            <a:r>
              <a:rPr lang="en-US" sz="2800" dirty="0" smtClean="0">
                <a:solidFill>
                  <a:srgbClr val="99CCFF"/>
                </a:solidFill>
              </a:rPr>
              <a:t>Publish these requests in the bulletin   on Missions Sunday.</a:t>
            </a:r>
            <a:endParaRPr lang="en-US" sz="2800" dirty="0" smtClean="0"/>
          </a:p>
        </p:txBody>
      </p:sp>
      <p:sp>
        <p:nvSpPr>
          <p:cNvPr id="10244" name="Text Box 4"/>
          <p:cNvSpPr txBox="1">
            <a:spLocks noChangeArrowheads="1"/>
          </p:cNvSpPr>
          <p:nvPr/>
        </p:nvSpPr>
        <p:spPr bwMode="auto">
          <a:xfrm>
            <a:off x="914400" y="914400"/>
            <a:ext cx="7315200" cy="641350"/>
          </a:xfrm>
          <a:prstGeom prst="rect">
            <a:avLst/>
          </a:prstGeom>
          <a:noFill/>
          <a:ln w="9525">
            <a:noFill/>
            <a:miter lim="800000"/>
            <a:headEnd/>
            <a:tailEnd/>
          </a:ln>
        </p:spPr>
        <p:txBody>
          <a:bodyPr>
            <a:spAutoFit/>
          </a:bodyPr>
          <a:lstStyle/>
          <a:p>
            <a:pPr algn="ctr">
              <a:spcBef>
                <a:spcPct val="50000"/>
              </a:spcBef>
            </a:pPr>
            <a:r>
              <a:rPr lang="en-US" sz="3600" b="1" dirty="0">
                <a:solidFill>
                  <a:srgbClr val="FFCC99"/>
                </a:solidFill>
              </a:rPr>
              <a:t>PRAY AROUND THE WORLD</a:t>
            </a:r>
          </a:p>
        </p:txBody>
      </p:sp>
      <p:sp>
        <p:nvSpPr>
          <p:cNvPr id="48133" name="Text Box 5"/>
          <p:cNvSpPr txBox="1">
            <a:spLocks noChangeArrowheads="1"/>
          </p:cNvSpPr>
          <p:nvPr/>
        </p:nvSpPr>
        <p:spPr bwMode="auto">
          <a:xfrm>
            <a:off x="1295400" y="2590800"/>
            <a:ext cx="2590800" cy="1815882"/>
          </a:xfrm>
          <a:prstGeom prst="rect">
            <a:avLst/>
          </a:prstGeom>
          <a:noFill/>
          <a:ln w="9525">
            <a:noFill/>
            <a:miter lim="800000"/>
            <a:headEnd/>
            <a:tailEnd/>
          </a:ln>
        </p:spPr>
        <p:txBody>
          <a:bodyPr wrap="square">
            <a:spAutoFit/>
          </a:bodyPr>
          <a:lstStyle/>
          <a:p>
            <a:pPr marL="457200" indent="-457200">
              <a:buFontTx/>
              <a:buAutoNum type="arabicPeriod"/>
            </a:pPr>
            <a:r>
              <a:rPr lang="en-US" dirty="0" smtClean="0">
                <a:solidFill>
                  <a:srgbClr val="FFCC99"/>
                </a:solidFill>
              </a:rPr>
              <a:t>Africa </a:t>
            </a:r>
            <a:r>
              <a:rPr lang="en-US" dirty="0">
                <a:solidFill>
                  <a:srgbClr val="FFCC99"/>
                </a:solidFill>
              </a:rPr>
              <a:t>	  </a:t>
            </a:r>
          </a:p>
          <a:p>
            <a:pPr marL="457200" indent="-457200">
              <a:buFontTx/>
              <a:buAutoNum type="arabicPeriod"/>
            </a:pPr>
            <a:r>
              <a:rPr lang="en-US" dirty="0" smtClean="0">
                <a:solidFill>
                  <a:srgbClr val="FFCC99"/>
                </a:solidFill>
              </a:rPr>
              <a:t>Asia Pacific </a:t>
            </a:r>
            <a:endParaRPr lang="en-US" dirty="0">
              <a:solidFill>
                <a:srgbClr val="FFCC99"/>
              </a:solidFill>
            </a:endParaRPr>
          </a:p>
          <a:p>
            <a:pPr marL="457200" indent="-457200">
              <a:buFontTx/>
              <a:buAutoNum type="arabicPeriod"/>
            </a:pPr>
            <a:r>
              <a:rPr lang="en-US" dirty="0" smtClean="0">
                <a:solidFill>
                  <a:srgbClr val="FFCC99"/>
                </a:solidFill>
              </a:rPr>
              <a:t>Eurasia</a:t>
            </a:r>
          </a:p>
          <a:p>
            <a:pPr marL="457200" indent="-457200">
              <a:buFontTx/>
              <a:buAutoNum type="arabicPeriod"/>
            </a:pPr>
            <a:r>
              <a:rPr lang="en-US" dirty="0" smtClean="0">
                <a:solidFill>
                  <a:srgbClr val="FFCC99"/>
                </a:solidFill>
              </a:rPr>
              <a:t>Europe </a:t>
            </a:r>
            <a:endParaRPr lang="en-US" dirty="0">
              <a:solidFill>
                <a:srgbClr val="FFCC99"/>
              </a:solidFill>
            </a:endParaRPr>
          </a:p>
        </p:txBody>
      </p:sp>
      <p:sp>
        <p:nvSpPr>
          <p:cNvPr id="48134" name="Text Box 6"/>
          <p:cNvSpPr txBox="1">
            <a:spLocks noChangeArrowheads="1"/>
          </p:cNvSpPr>
          <p:nvPr/>
        </p:nvSpPr>
        <p:spPr bwMode="auto">
          <a:xfrm>
            <a:off x="3810000" y="2590800"/>
            <a:ext cx="4191000" cy="1815882"/>
          </a:xfrm>
          <a:prstGeom prst="rect">
            <a:avLst/>
          </a:prstGeom>
          <a:noFill/>
          <a:ln w="9525">
            <a:noFill/>
            <a:miter lim="800000"/>
            <a:headEnd/>
            <a:tailEnd/>
          </a:ln>
          <a:effectLst/>
        </p:spPr>
        <p:txBody>
          <a:bodyPr wrap="square">
            <a:spAutoFit/>
          </a:bodyPr>
          <a:lstStyle/>
          <a:p>
            <a:pPr>
              <a:tabLst>
                <a:tab pos="463550" algn="l"/>
              </a:tabLst>
              <a:defRPr/>
            </a:pPr>
            <a:r>
              <a:rPr lang="en-US" dirty="0" smtClean="0">
                <a:solidFill>
                  <a:srgbClr val="FFCC99"/>
                </a:solidFill>
              </a:rPr>
              <a:t>5. </a:t>
            </a:r>
            <a:r>
              <a:rPr lang="en-US" dirty="0">
                <a:solidFill>
                  <a:srgbClr val="FFCC99"/>
                </a:solidFill>
              </a:rPr>
              <a:t>	</a:t>
            </a:r>
            <a:r>
              <a:rPr lang="en-US" dirty="0" smtClean="0">
                <a:solidFill>
                  <a:srgbClr val="FFCC99"/>
                </a:solidFill>
              </a:rPr>
              <a:t>Latin America and the 	Caribbean</a:t>
            </a:r>
            <a:r>
              <a:rPr lang="en-US" dirty="0">
                <a:solidFill>
                  <a:srgbClr val="FFCC99"/>
                </a:solidFill>
              </a:rPr>
              <a:t>	  </a:t>
            </a:r>
          </a:p>
          <a:p>
            <a:pPr marL="514350" indent="-514350">
              <a:buAutoNum type="arabicPeriod" startAt="6"/>
              <a:defRPr/>
            </a:pPr>
            <a:r>
              <a:rPr lang="en-US" dirty="0" smtClean="0">
                <a:solidFill>
                  <a:srgbClr val="FFCC99"/>
                </a:solidFill>
              </a:rPr>
              <a:t>North America</a:t>
            </a:r>
          </a:p>
          <a:p>
            <a:pPr marL="514350" indent="-514350">
              <a:buAutoNum type="arabicPeriod" startAt="6"/>
              <a:defRPr/>
            </a:pPr>
            <a:r>
              <a:rPr lang="en-US" dirty="0" smtClean="0">
                <a:solidFill>
                  <a:srgbClr val="FFCC99"/>
                </a:solidFill>
              </a:rPr>
              <a:t>Northern Asia </a:t>
            </a:r>
            <a:endParaRPr lang="en-US" dirty="0">
              <a:solidFill>
                <a:srgbClr val="FFCC99"/>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p:cTn id="7" dur="500" fill="hold"/>
                                        <p:tgtEl>
                                          <p:spTgt spid="48130">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8130">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8130">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81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8133">
                                            <p:txEl>
                                              <p:pRg st="0" end="0"/>
                                            </p:txEl>
                                          </p:spTgt>
                                        </p:tgtEl>
                                        <p:attrNameLst>
                                          <p:attrName>style.visibility</p:attrName>
                                        </p:attrNameLst>
                                      </p:cBhvr>
                                      <p:to>
                                        <p:strVal val="visible"/>
                                      </p:to>
                                    </p:set>
                                    <p:anim calcmode="lin" valueType="num">
                                      <p:cBhvr>
                                        <p:cTn id="15" dur="500" fill="hold"/>
                                        <p:tgtEl>
                                          <p:spTgt spid="48133">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4813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4813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813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8133">
                                            <p:txEl>
                                              <p:pRg st="1" end="1"/>
                                            </p:txEl>
                                          </p:spTgt>
                                        </p:tgtEl>
                                        <p:attrNameLst>
                                          <p:attrName>style.visibility</p:attrName>
                                        </p:attrNameLst>
                                      </p:cBhvr>
                                      <p:to>
                                        <p:strVal val="visible"/>
                                      </p:to>
                                    </p:set>
                                    <p:anim calcmode="lin" valueType="num">
                                      <p:cBhvr>
                                        <p:cTn id="23" dur="500" fill="hold"/>
                                        <p:tgtEl>
                                          <p:spTgt spid="48133">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4813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4813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813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8133">
                                            <p:txEl>
                                              <p:pRg st="2" end="2"/>
                                            </p:txEl>
                                          </p:spTgt>
                                        </p:tgtEl>
                                        <p:attrNameLst>
                                          <p:attrName>style.visibility</p:attrName>
                                        </p:attrNameLst>
                                      </p:cBhvr>
                                      <p:to>
                                        <p:strVal val="visible"/>
                                      </p:to>
                                    </p:set>
                                    <p:anim calcmode="lin" valueType="num">
                                      <p:cBhvr>
                                        <p:cTn id="31" dur="500" fill="hold"/>
                                        <p:tgtEl>
                                          <p:spTgt spid="48133">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4813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4813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4813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8133">
                                            <p:txEl>
                                              <p:pRg st="3" end="3"/>
                                            </p:txEl>
                                          </p:spTgt>
                                        </p:tgtEl>
                                        <p:attrNameLst>
                                          <p:attrName>style.visibility</p:attrName>
                                        </p:attrNameLst>
                                      </p:cBhvr>
                                      <p:to>
                                        <p:strVal val="visible"/>
                                      </p:to>
                                    </p:set>
                                    <p:anim calcmode="lin" valueType="num">
                                      <p:cBhvr>
                                        <p:cTn id="39" dur="500" fill="hold"/>
                                        <p:tgtEl>
                                          <p:spTgt spid="48133">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48133">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4813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4813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8134">
                                            <p:txEl>
                                              <p:pRg st="0" end="0"/>
                                            </p:txEl>
                                          </p:spTgt>
                                        </p:tgtEl>
                                        <p:attrNameLst>
                                          <p:attrName>style.visibility</p:attrName>
                                        </p:attrNameLst>
                                      </p:cBhvr>
                                      <p:to>
                                        <p:strVal val="visible"/>
                                      </p:to>
                                    </p:set>
                                    <p:anim calcmode="lin" valueType="num">
                                      <p:cBhvr>
                                        <p:cTn id="47" dur="500" fill="hold"/>
                                        <p:tgtEl>
                                          <p:spTgt spid="48134">
                                            <p:txEl>
                                              <p:pRg st="0" end="0"/>
                                            </p:txEl>
                                          </p:spTgt>
                                        </p:tgtEl>
                                        <p:attrNameLst>
                                          <p:attrName>ppt_x</p:attrName>
                                        </p:attrNameLst>
                                      </p:cBhvr>
                                      <p:tavLst>
                                        <p:tav tm="0">
                                          <p:val>
                                            <p:strVal val="#ppt_x-#ppt_w/2"/>
                                          </p:val>
                                        </p:tav>
                                        <p:tav tm="100000">
                                          <p:val>
                                            <p:strVal val="#ppt_x"/>
                                          </p:val>
                                        </p:tav>
                                      </p:tavLst>
                                    </p:anim>
                                    <p:anim calcmode="lin" valueType="num">
                                      <p:cBhvr>
                                        <p:cTn id="48" dur="500" fill="hold"/>
                                        <p:tgtEl>
                                          <p:spTgt spid="48134">
                                            <p:txEl>
                                              <p:pRg st="0" end="0"/>
                                            </p:txEl>
                                          </p:spTgt>
                                        </p:tgtEl>
                                        <p:attrNameLst>
                                          <p:attrName>ppt_y</p:attrName>
                                        </p:attrNameLst>
                                      </p:cBhvr>
                                      <p:tavLst>
                                        <p:tav tm="0">
                                          <p:val>
                                            <p:strVal val="#ppt_y"/>
                                          </p:val>
                                        </p:tav>
                                        <p:tav tm="100000">
                                          <p:val>
                                            <p:strVal val="#ppt_y"/>
                                          </p:val>
                                        </p:tav>
                                      </p:tavLst>
                                    </p:anim>
                                    <p:anim calcmode="lin" valueType="num">
                                      <p:cBhvr>
                                        <p:cTn id="49" dur="500" fill="hold"/>
                                        <p:tgtEl>
                                          <p:spTgt spid="48134">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4813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48134">
                                            <p:txEl>
                                              <p:pRg st="1" end="1"/>
                                            </p:txEl>
                                          </p:spTgt>
                                        </p:tgtEl>
                                        <p:attrNameLst>
                                          <p:attrName>style.visibility</p:attrName>
                                        </p:attrNameLst>
                                      </p:cBhvr>
                                      <p:to>
                                        <p:strVal val="visible"/>
                                      </p:to>
                                    </p:set>
                                    <p:anim calcmode="lin" valueType="num">
                                      <p:cBhvr>
                                        <p:cTn id="55" dur="500" fill="hold"/>
                                        <p:tgtEl>
                                          <p:spTgt spid="48134">
                                            <p:txEl>
                                              <p:pRg st="1" end="1"/>
                                            </p:txEl>
                                          </p:spTgt>
                                        </p:tgtEl>
                                        <p:attrNameLst>
                                          <p:attrName>ppt_x</p:attrName>
                                        </p:attrNameLst>
                                      </p:cBhvr>
                                      <p:tavLst>
                                        <p:tav tm="0">
                                          <p:val>
                                            <p:strVal val="#ppt_x-#ppt_w/2"/>
                                          </p:val>
                                        </p:tav>
                                        <p:tav tm="100000">
                                          <p:val>
                                            <p:strVal val="#ppt_x"/>
                                          </p:val>
                                        </p:tav>
                                      </p:tavLst>
                                    </p:anim>
                                    <p:anim calcmode="lin" valueType="num">
                                      <p:cBhvr>
                                        <p:cTn id="56" dur="500" fill="hold"/>
                                        <p:tgtEl>
                                          <p:spTgt spid="48134">
                                            <p:txEl>
                                              <p:pRg st="1" end="1"/>
                                            </p:txEl>
                                          </p:spTgt>
                                        </p:tgtEl>
                                        <p:attrNameLst>
                                          <p:attrName>ppt_y</p:attrName>
                                        </p:attrNameLst>
                                      </p:cBhvr>
                                      <p:tavLst>
                                        <p:tav tm="0">
                                          <p:val>
                                            <p:strVal val="#ppt_y"/>
                                          </p:val>
                                        </p:tav>
                                        <p:tav tm="100000">
                                          <p:val>
                                            <p:strVal val="#ppt_y"/>
                                          </p:val>
                                        </p:tav>
                                      </p:tavLst>
                                    </p:anim>
                                    <p:anim calcmode="lin" valueType="num">
                                      <p:cBhvr>
                                        <p:cTn id="57" dur="500" fill="hold"/>
                                        <p:tgtEl>
                                          <p:spTgt spid="48134">
                                            <p:txEl>
                                              <p:pRg st="1" end="1"/>
                                            </p:txEl>
                                          </p:spTgt>
                                        </p:tgtEl>
                                        <p:attrNameLst>
                                          <p:attrName>ppt_w</p:attrName>
                                        </p:attrNameLst>
                                      </p:cBhvr>
                                      <p:tavLst>
                                        <p:tav tm="0">
                                          <p:val>
                                            <p:fltVal val="0"/>
                                          </p:val>
                                        </p:tav>
                                        <p:tav tm="100000">
                                          <p:val>
                                            <p:strVal val="#ppt_w"/>
                                          </p:val>
                                        </p:tav>
                                      </p:tavLst>
                                    </p:anim>
                                    <p:anim calcmode="lin" valueType="num">
                                      <p:cBhvr>
                                        <p:cTn id="58" dur="500" fill="hold"/>
                                        <p:tgtEl>
                                          <p:spTgt spid="4813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48134">
                                            <p:txEl>
                                              <p:pRg st="2" end="2"/>
                                            </p:txEl>
                                          </p:spTgt>
                                        </p:tgtEl>
                                        <p:attrNameLst>
                                          <p:attrName>style.visibility</p:attrName>
                                        </p:attrNameLst>
                                      </p:cBhvr>
                                      <p:to>
                                        <p:strVal val="visible"/>
                                      </p:to>
                                    </p:set>
                                    <p:anim calcmode="lin" valueType="num">
                                      <p:cBhvr>
                                        <p:cTn id="63" dur="500" fill="hold"/>
                                        <p:tgtEl>
                                          <p:spTgt spid="48134">
                                            <p:txEl>
                                              <p:pRg st="2" end="2"/>
                                            </p:txEl>
                                          </p:spTgt>
                                        </p:tgtEl>
                                        <p:attrNameLst>
                                          <p:attrName>ppt_x</p:attrName>
                                        </p:attrNameLst>
                                      </p:cBhvr>
                                      <p:tavLst>
                                        <p:tav tm="0">
                                          <p:val>
                                            <p:strVal val="#ppt_x-#ppt_w/2"/>
                                          </p:val>
                                        </p:tav>
                                        <p:tav tm="100000">
                                          <p:val>
                                            <p:strVal val="#ppt_x"/>
                                          </p:val>
                                        </p:tav>
                                      </p:tavLst>
                                    </p:anim>
                                    <p:anim calcmode="lin" valueType="num">
                                      <p:cBhvr>
                                        <p:cTn id="64" dur="500" fill="hold"/>
                                        <p:tgtEl>
                                          <p:spTgt spid="48134">
                                            <p:txEl>
                                              <p:pRg st="2" end="2"/>
                                            </p:txEl>
                                          </p:spTgt>
                                        </p:tgtEl>
                                        <p:attrNameLst>
                                          <p:attrName>ppt_y</p:attrName>
                                        </p:attrNameLst>
                                      </p:cBhvr>
                                      <p:tavLst>
                                        <p:tav tm="0">
                                          <p:val>
                                            <p:strVal val="#ppt_y"/>
                                          </p:val>
                                        </p:tav>
                                        <p:tav tm="100000">
                                          <p:val>
                                            <p:strVal val="#ppt_y"/>
                                          </p:val>
                                        </p:tav>
                                      </p:tavLst>
                                    </p:anim>
                                    <p:anim calcmode="lin" valueType="num">
                                      <p:cBhvr>
                                        <p:cTn id="65" dur="500" fill="hold"/>
                                        <p:tgtEl>
                                          <p:spTgt spid="48134">
                                            <p:txEl>
                                              <p:pRg st="2" end="2"/>
                                            </p:txEl>
                                          </p:spTgt>
                                        </p:tgtEl>
                                        <p:attrNameLst>
                                          <p:attrName>ppt_w</p:attrName>
                                        </p:attrNameLst>
                                      </p:cBhvr>
                                      <p:tavLst>
                                        <p:tav tm="0">
                                          <p:val>
                                            <p:fltVal val="0"/>
                                          </p:val>
                                        </p:tav>
                                        <p:tav tm="100000">
                                          <p:val>
                                            <p:strVal val="#ppt_w"/>
                                          </p:val>
                                        </p:tav>
                                      </p:tavLst>
                                    </p:anim>
                                    <p:anim calcmode="lin" valueType="num">
                                      <p:cBhvr>
                                        <p:cTn id="66" dur="500" fill="hold"/>
                                        <p:tgtEl>
                                          <p:spTgt spid="4813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8" presetClass="entr" presetSubtype="6" fill="hold" grpId="0" nodeType="clickEffect">
                                  <p:stCondLst>
                                    <p:cond delay="0"/>
                                  </p:stCondLst>
                                  <p:childTnLst>
                                    <p:set>
                                      <p:cBhvr>
                                        <p:cTn id="70"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1" dur="500"/>
                                        <p:tgtEl>
                                          <p:spTgt spid="48131">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6" fill="hold" grpId="0" nodeType="clickEffect">
                                  <p:stCondLst>
                                    <p:cond delay="0"/>
                                  </p:stCondLst>
                                  <p:childTnLst>
                                    <p:set>
                                      <p:cBhvr>
                                        <p:cTn id="75" dur="1" fill="hold">
                                          <p:stCondLst>
                                            <p:cond delay="0"/>
                                          </p:stCondLst>
                                        </p:cTn>
                                        <p:tgtEl>
                                          <p:spTgt spid="48131">
                                            <p:txEl>
                                              <p:pRg st="1" end="1"/>
                                            </p:txEl>
                                          </p:spTgt>
                                        </p:tgtEl>
                                        <p:attrNameLst>
                                          <p:attrName>style.visibility</p:attrName>
                                        </p:attrNameLst>
                                      </p:cBhvr>
                                      <p:to>
                                        <p:strVal val="visible"/>
                                      </p:to>
                                    </p:set>
                                    <p:animEffect transition="in" filter="strips(downRight)">
                                      <p:cBhvr>
                                        <p:cTn id="76"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P spid="48131" grpId="0" build="p" bldLvl="2" autoUpdateAnimBg="0"/>
      <p:bldP spid="48133" grpId="0" build="p"/>
      <p:bldP spid="4813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762000"/>
            <a:ext cx="7162800" cy="838200"/>
          </a:xfrm>
        </p:spPr>
        <p:txBody>
          <a:bodyPr/>
          <a:lstStyle/>
          <a:p>
            <a:pPr eaLnBrk="1" hangingPunct="1"/>
            <a:r>
              <a:rPr lang="en-US" b="1" dirty="0" smtClean="0"/>
              <a:t>USE FLAGS FOR EMPHASIS</a:t>
            </a:r>
          </a:p>
        </p:txBody>
      </p:sp>
      <p:sp>
        <p:nvSpPr>
          <p:cNvPr id="34819" name="Rectangle 3"/>
          <p:cNvSpPr>
            <a:spLocks noGrp="1" noChangeArrowheads="1"/>
          </p:cNvSpPr>
          <p:nvPr>
            <p:ph type="body" idx="1"/>
          </p:nvPr>
        </p:nvSpPr>
        <p:spPr>
          <a:xfrm>
            <a:off x="838200" y="1600200"/>
            <a:ext cx="6096000" cy="2667000"/>
          </a:xfrm>
        </p:spPr>
        <p:txBody>
          <a:bodyPr/>
          <a:lstStyle/>
          <a:p>
            <a:pPr eaLnBrk="1" hangingPunct="1"/>
            <a:r>
              <a:rPr lang="en-US" dirty="0" smtClean="0"/>
              <a:t>Purchase or create a flag for each country where you support missionaries.</a:t>
            </a:r>
          </a:p>
          <a:p>
            <a:pPr eaLnBrk="1" hangingPunct="1"/>
            <a:r>
              <a:rPr lang="en-US" dirty="0" smtClean="0"/>
              <a:t>Display a flag every missions Sunday.</a:t>
            </a:r>
          </a:p>
        </p:txBody>
      </p:sp>
      <p:pic>
        <p:nvPicPr>
          <p:cNvPr id="34820" name="Picture 4"/>
          <p:cNvPicPr>
            <a:picLocks noChangeAspect="1" noChangeArrowheads="1"/>
          </p:cNvPicPr>
          <p:nvPr/>
        </p:nvPicPr>
        <p:blipFill>
          <a:blip r:embed="rId3" cstate="print"/>
          <a:srcRect/>
          <a:stretch>
            <a:fillRect/>
          </a:stretch>
        </p:blipFill>
        <p:spPr bwMode="auto">
          <a:xfrm>
            <a:off x="6267450" y="1857375"/>
            <a:ext cx="2190750" cy="3552825"/>
          </a:xfrm>
          <a:prstGeom prst="rect">
            <a:avLst/>
          </a:prstGeom>
          <a:noFill/>
          <a:ln w="9525">
            <a:noFill/>
            <a:miter lim="800000"/>
            <a:headEnd/>
            <a:tailEnd/>
          </a:ln>
        </p:spPr>
      </p:pic>
      <p:sp>
        <p:nvSpPr>
          <p:cNvPr id="34821" name="Text Box 5"/>
          <p:cNvSpPr txBox="1">
            <a:spLocks noChangeArrowheads="1"/>
          </p:cNvSpPr>
          <p:nvPr/>
        </p:nvSpPr>
        <p:spPr bwMode="auto">
          <a:xfrm>
            <a:off x="1219200" y="4191000"/>
            <a:ext cx="6019800" cy="1844675"/>
          </a:xfrm>
          <a:prstGeom prst="rect">
            <a:avLst/>
          </a:prstGeom>
          <a:noFill/>
          <a:ln w="9525">
            <a:noFill/>
            <a:miter lim="800000"/>
            <a:headEnd/>
            <a:tailEnd/>
          </a:ln>
        </p:spPr>
        <p:txBody>
          <a:bodyPr>
            <a:spAutoFit/>
          </a:bodyPr>
          <a:lstStyle/>
          <a:p>
            <a:pPr marL="341313" indent="-341313">
              <a:lnSpc>
                <a:spcPct val="90000"/>
              </a:lnSpc>
              <a:spcBef>
                <a:spcPct val="20000"/>
              </a:spcBef>
              <a:buFontTx/>
              <a:buChar char="•"/>
            </a:pPr>
            <a:r>
              <a:rPr lang="en-US" sz="3200" dirty="0">
                <a:solidFill>
                  <a:srgbClr val="FFFFFF"/>
                </a:solidFill>
              </a:rPr>
              <a:t>Display that flag when the missionary visits for a   service or when prayer is being offered for that country.</a:t>
            </a:r>
            <a:endParaRPr lang="en-US" sz="32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p:cTn id="13" dur="5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4819">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nodeType="withEffect">
                                  <p:stCondLst>
                                    <p:cond delay="0"/>
                                  </p:stCondLst>
                                  <p:childTnLst>
                                    <p:set>
                                      <p:cBhvr>
                                        <p:cTn id="16" dur="1" fill="hold">
                                          <p:stCondLst>
                                            <p:cond delay="0"/>
                                          </p:stCondLst>
                                        </p:cTn>
                                        <p:tgtEl>
                                          <p:spTgt spid="34820"/>
                                        </p:tgtEl>
                                        <p:attrNameLst>
                                          <p:attrName>style.visibility</p:attrName>
                                        </p:attrNameLst>
                                      </p:cBhvr>
                                      <p:to>
                                        <p:strVal val="visible"/>
                                      </p:to>
                                    </p:set>
                                    <p:anim calcmode="lin" valueType="num">
                                      <p:cBhvr>
                                        <p:cTn id="17" dur="500" fill="hold"/>
                                        <p:tgtEl>
                                          <p:spTgt spid="34820"/>
                                        </p:tgtEl>
                                        <p:attrNameLst>
                                          <p:attrName>ppt_w</p:attrName>
                                        </p:attrNameLst>
                                      </p:cBhvr>
                                      <p:tavLst>
                                        <p:tav tm="0">
                                          <p:val>
                                            <p:fltVal val="0"/>
                                          </p:val>
                                        </p:tav>
                                        <p:tav tm="100000">
                                          <p:val>
                                            <p:strVal val="#ppt_w"/>
                                          </p:val>
                                        </p:tav>
                                      </p:tavLst>
                                    </p:anim>
                                    <p:anim calcmode="lin" valueType="num">
                                      <p:cBhvr>
                                        <p:cTn id="18" dur="500" fill="hold"/>
                                        <p:tgtEl>
                                          <p:spTgt spid="3482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4821"/>
                                        </p:tgtEl>
                                        <p:attrNameLst>
                                          <p:attrName>style.visibility</p:attrName>
                                        </p:attrNameLst>
                                      </p:cBhvr>
                                      <p:to>
                                        <p:strVal val="visible"/>
                                      </p:to>
                                    </p:set>
                                    <p:anim calcmode="lin" valueType="num">
                                      <p:cBhvr>
                                        <p:cTn id="23" dur="500" fill="hold"/>
                                        <p:tgtEl>
                                          <p:spTgt spid="34821"/>
                                        </p:tgtEl>
                                        <p:attrNameLst>
                                          <p:attrName>ppt_w</p:attrName>
                                        </p:attrNameLst>
                                      </p:cBhvr>
                                      <p:tavLst>
                                        <p:tav tm="0">
                                          <p:val>
                                            <p:fltVal val="0"/>
                                          </p:val>
                                        </p:tav>
                                        <p:tav tm="100000">
                                          <p:val>
                                            <p:strVal val="#ppt_w"/>
                                          </p:val>
                                        </p:tav>
                                      </p:tavLst>
                                    </p:anim>
                                    <p:anim calcmode="lin" valueType="num">
                                      <p:cBhvr>
                                        <p:cTn id="24" dur="500" fill="hold"/>
                                        <p:tgtEl>
                                          <p:spTgt spid="348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85800" y="1035050"/>
            <a:ext cx="5105400" cy="641350"/>
          </a:xfrm>
          <a:prstGeom prst="rect">
            <a:avLst/>
          </a:prstGeom>
          <a:noFill/>
          <a:ln w="9525">
            <a:noFill/>
            <a:miter lim="800000"/>
            <a:headEnd/>
            <a:tailEnd/>
          </a:ln>
        </p:spPr>
        <p:txBody>
          <a:bodyPr>
            <a:spAutoFit/>
          </a:bodyPr>
          <a:lstStyle/>
          <a:p>
            <a:pPr algn="ctr">
              <a:spcBef>
                <a:spcPct val="50000"/>
              </a:spcBef>
            </a:pPr>
            <a:r>
              <a:rPr lang="en-US" sz="3600" b="1" dirty="0">
                <a:solidFill>
                  <a:srgbClr val="FFCC99"/>
                </a:solidFill>
              </a:rPr>
              <a:t>CALL A MISSIONARY</a:t>
            </a:r>
          </a:p>
        </p:txBody>
      </p:sp>
      <p:sp>
        <p:nvSpPr>
          <p:cNvPr id="50179" name="Text Box 3"/>
          <p:cNvSpPr txBox="1">
            <a:spLocks noChangeArrowheads="1"/>
          </p:cNvSpPr>
          <p:nvPr/>
        </p:nvSpPr>
        <p:spPr bwMode="auto">
          <a:xfrm>
            <a:off x="1752600" y="4572000"/>
            <a:ext cx="6400800" cy="1554163"/>
          </a:xfrm>
          <a:prstGeom prst="rect">
            <a:avLst/>
          </a:prstGeom>
          <a:noFill/>
          <a:ln w="9525">
            <a:noFill/>
            <a:miter lim="800000"/>
            <a:headEnd/>
            <a:tailEnd/>
          </a:ln>
        </p:spPr>
        <p:txBody>
          <a:bodyPr>
            <a:spAutoFit/>
          </a:bodyPr>
          <a:lstStyle/>
          <a:p>
            <a:pPr marL="342900" indent="-342900">
              <a:spcBef>
                <a:spcPct val="50000"/>
              </a:spcBef>
              <a:buFontTx/>
              <a:buChar char="•"/>
            </a:pPr>
            <a:r>
              <a:rPr lang="en-US" sz="3200" dirty="0">
                <a:solidFill>
                  <a:srgbClr val="FFFFFF"/>
                </a:solidFill>
              </a:rPr>
              <a:t>Get their prayer needs and have the congregation pray while they are on the line.</a:t>
            </a:r>
          </a:p>
        </p:txBody>
      </p:sp>
      <p:sp>
        <p:nvSpPr>
          <p:cNvPr id="12293" name="Text Box 6"/>
          <p:cNvSpPr txBox="1">
            <a:spLocks noChangeArrowheads="1"/>
          </p:cNvSpPr>
          <p:nvPr/>
        </p:nvSpPr>
        <p:spPr bwMode="auto">
          <a:xfrm>
            <a:off x="838200" y="1600200"/>
            <a:ext cx="5257800" cy="530225"/>
          </a:xfrm>
          <a:prstGeom prst="rect">
            <a:avLst/>
          </a:prstGeom>
          <a:noFill/>
          <a:ln w="9525">
            <a:noFill/>
            <a:miter lim="800000"/>
            <a:headEnd/>
            <a:tailEnd/>
          </a:ln>
        </p:spPr>
        <p:txBody>
          <a:bodyPr>
            <a:spAutoFit/>
          </a:bodyPr>
          <a:lstStyle/>
          <a:p>
            <a:pPr>
              <a:lnSpc>
                <a:spcPct val="90000"/>
              </a:lnSpc>
              <a:spcBef>
                <a:spcPct val="20000"/>
              </a:spcBef>
              <a:buFontTx/>
              <a:buChar char="•"/>
            </a:pPr>
            <a:endParaRPr lang="en-US" sz="3200" dirty="0">
              <a:solidFill>
                <a:srgbClr val="FFFFFF"/>
              </a:solidFill>
            </a:endParaRPr>
          </a:p>
        </p:txBody>
      </p:sp>
      <p:sp>
        <p:nvSpPr>
          <p:cNvPr id="12298" name="Text Box 10"/>
          <p:cNvSpPr txBox="1">
            <a:spLocks noChangeArrowheads="1"/>
          </p:cNvSpPr>
          <p:nvPr/>
        </p:nvSpPr>
        <p:spPr bwMode="auto">
          <a:xfrm>
            <a:off x="838200" y="3226272"/>
            <a:ext cx="7467600" cy="1421928"/>
          </a:xfrm>
          <a:prstGeom prst="rect">
            <a:avLst/>
          </a:prstGeom>
          <a:noFill/>
          <a:ln w="9525">
            <a:noFill/>
            <a:miter lim="800000"/>
            <a:headEnd/>
            <a:tailEnd/>
          </a:ln>
        </p:spPr>
        <p:txBody>
          <a:bodyPr wrap="square">
            <a:spAutoFit/>
          </a:bodyPr>
          <a:lstStyle/>
          <a:p>
            <a:pPr marL="350838" indent="-350838">
              <a:lnSpc>
                <a:spcPct val="90000"/>
              </a:lnSpc>
              <a:buFontTx/>
              <a:buChar char="•"/>
            </a:pPr>
            <a:r>
              <a:rPr lang="en-US" sz="3200" dirty="0">
                <a:solidFill>
                  <a:srgbClr val="FFFFFF"/>
                </a:solidFill>
              </a:rPr>
              <a:t>Amplify the conversation through your system </a:t>
            </a:r>
            <a:r>
              <a:rPr lang="en-US" sz="3200" dirty="0" smtClean="0">
                <a:solidFill>
                  <a:srgbClr val="FFFFFF"/>
                </a:solidFill>
              </a:rPr>
              <a:t>and interview the family during the service.</a:t>
            </a:r>
            <a:endParaRPr lang="en-US" sz="3200" dirty="0">
              <a:solidFill>
                <a:srgbClr val="FFFFFF"/>
              </a:solidFill>
            </a:endParaRPr>
          </a:p>
        </p:txBody>
      </p:sp>
      <p:sp>
        <p:nvSpPr>
          <p:cNvPr id="50189" name="Text Box 13"/>
          <p:cNvSpPr txBox="1">
            <a:spLocks noChangeArrowheads="1"/>
          </p:cNvSpPr>
          <p:nvPr/>
        </p:nvSpPr>
        <p:spPr bwMode="auto">
          <a:xfrm>
            <a:off x="838200" y="1793875"/>
            <a:ext cx="4724400" cy="1406525"/>
          </a:xfrm>
          <a:prstGeom prst="rect">
            <a:avLst/>
          </a:prstGeom>
          <a:noFill/>
          <a:ln w="9525">
            <a:noFill/>
            <a:miter lim="800000"/>
            <a:headEnd/>
            <a:tailEnd/>
          </a:ln>
        </p:spPr>
        <p:txBody>
          <a:bodyPr>
            <a:spAutoFit/>
          </a:bodyPr>
          <a:lstStyle/>
          <a:p>
            <a:pPr marL="350838" indent="-350838">
              <a:lnSpc>
                <a:spcPct val="90000"/>
              </a:lnSpc>
              <a:spcBef>
                <a:spcPct val="50000"/>
              </a:spcBef>
              <a:buFontTx/>
              <a:buChar char="•"/>
            </a:pPr>
            <a:r>
              <a:rPr lang="en-US" sz="3200" dirty="0">
                <a:solidFill>
                  <a:srgbClr val="FFFFFF"/>
                </a:solidFill>
              </a:rPr>
              <a:t>Call prior to Sunday and set up an appointment by phone.</a:t>
            </a:r>
          </a:p>
        </p:txBody>
      </p:sp>
      <p:pic>
        <p:nvPicPr>
          <p:cNvPr id="12299" name="Picture 11"/>
          <p:cNvPicPr>
            <a:picLocks noChangeAspect="1" noChangeArrowheads="1"/>
          </p:cNvPicPr>
          <p:nvPr/>
        </p:nvPicPr>
        <p:blipFill>
          <a:blip r:embed="rId3" cstate="print"/>
          <a:srcRect/>
          <a:stretch>
            <a:fillRect/>
          </a:stretch>
        </p:blipFill>
        <p:spPr bwMode="auto">
          <a:xfrm>
            <a:off x="5715000" y="1219200"/>
            <a:ext cx="2533650" cy="1689100"/>
          </a:xfrm>
          <a:prstGeom prst="rect">
            <a:avLst/>
          </a:prstGeom>
          <a:noFill/>
          <a:ln w="19050">
            <a:solidFill>
              <a:srgbClr val="3399FF"/>
            </a:solidFill>
            <a:miter lim="800000"/>
            <a:headEnd/>
            <a:tailEnd/>
          </a:ln>
          <a:effectLst/>
        </p:spPr>
      </p:pic>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p:cTn id="7" dur="500" fill="hold"/>
                                        <p:tgtEl>
                                          <p:spTgt spid="50189"/>
                                        </p:tgtEl>
                                        <p:attrNameLst>
                                          <p:attrName>ppt_w</p:attrName>
                                        </p:attrNameLst>
                                      </p:cBhvr>
                                      <p:tavLst>
                                        <p:tav tm="0">
                                          <p:val>
                                            <p:fltVal val="0"/>
                                          </p:val>
                                        </p:tav>
                                        <p:tav tm="100000">
                                          <p:val>
                                            <p:strVal val="#ppt_w"/>
                                          </p:val>
                                        </p:tav>
                                      </p:tavLst>
                                    </p:anim>
                                    <p:anim calcmode="lin" valueType="num">
                                      <p:cBhvr>
                                        <p:cTn id="8" dur="500" fill="hold"/>
                                        <p:tgtEl>
                                          <p:spTgt spid="50189"/>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2299"/>
                                        </p:tgtEl>
                                        <p:attrNameLst>
                                          <p:attrName>style.visibility</p:attrName>
                                        </p:attrNameLst>
                                      </p:cBhvr>
                                      <p:to>
                                        <p:strVal val="visible"/>
                                      </p:to>
                                    </p:set>
                                    <p:anim calcmode="lin" valueType="num">
                                      <p:cBhvr>
                                        <p:cTn id="11" dur="500" fill="hold"/>
                                        <p:tgtEl>
                                          <p:spTgt spid="12299"/>
                                        </p:tgtEl>
                                        <p:attrNameLst>
                                          <p:attrName>ppt_w</p:attrName>
                                        </p:attrNameLst>
                                      </p:cBhvr>
                                      <p:tavLst>
                                        <p:tav tm="0">
                                          <p:val>
                                            <p:fltVal val="0"/>
                                          </p:val>
                                        </p:tav>
                                        <p:tav tm="100000">
                                          <p:val>
                                            <p:strVal val="#ppt_w"/>
                                          </p:val>
                                        </p:tav>
                                      </p:tavLst>
                                    </p:anim>
                                    <p:anim calcmode="lin" valueType="num">
                                      <p:cBhvr>
                                        <p:cTn id="12" dur="500" fill="hold"/>
                                        <p:tgtEl>
                                          <p:spTgt spid="12299"/>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2298"/>
                                        </p:tgtEl>
                                        <p:attrNameLst>
                                          <p:attrName>style.visibility</p:attrName>
                                        </p:attrNameLst>
                                      </p:cBhvr>
                                      <p:to>
                                        <p:strVal val="visible"/>
                                      </p:to>
                                    </p:set>
                                    <p:anim calcmode="lin" valueType="num">
                                      <p:cBhvr>
                                        <p:cTn id="17" dur="500" fill="hold"/>
                                        <p:tgtEl>
                                          <p:spTgt spid="12298"/>
                                        </p:tgtEl>
                                        <p:attrNameLst>
                                          <p:attrName>ppt_w</p:attrName>
                                        </p:attrNameLst>
                                      </p:cBhvr>
                                      <p:tavLst>
                                        <p:tav tm="0">
                                          <p:val>
                                            <p:fltVal val="0"/>
                                          </p:val>
                                        </p:tav>
                                        <p:tav tm="100000">
                                          <p:val>
                                            <p:strVal val="#ppt_w"/>
                                          </p:val>
                                        </p:tav>
                                      </p:tavLst>
                                    </p:anim>
                                    <p:anim calcmode="lin" valueType="num">
                                      <p:cBhvr>
                                        <p:cTn id="18" dur="500" fill="hold"/>
                                        <p:tgtEl>
                                          <p:spTgt spid="12298"/>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50179"/>
                                        </p:tgtEl>
                                        <p:attrNameLst>
                                          <p:attrName>style.visibility</p:attrName>
                                        </p:attrNameLst>
                                      </p:cBhvr>
                                      <p:to>
                                        <p:strVal val="visible"/>
                                      </p:to>
                                    </p:set>
                                    <p:anim calcmode="lin" valueType="num">
                                      <p:cBhvr>
                                        <p:cTn id="23" dur="500" fill="hold"/>
                                        <p:tgtEl>
                                          <p:spTgt spid="50179"/>
                                        </p:tgtEl>
                                        <p:attrNameLst>
                                          <p:attrName>ppt_w</p:attrName>
                                        </p:attrNameLst>
                                      </p:cBhvr>
                                      <p:tavLst>
                                        <p:tav tm="0">
                                          <p:val>
                                            <p:fltVal val="0"/>
                                          </p:val>
                                        </p:tav>
                                        <p:tav tm="100000">
                                          <p:val>
                                            <p:strVal val="#ppt_w"/>
                                          </p:val>
                                        </p:tav>
                                      </p:tavLst>
                                    </p:anim>
                                    <p:anim calcmode="lin" valueType="num">
                                      <p:cBhvr>
                                        <p:cTn id="24" dur="500" fill="hold"/>
                                        <p:tgtEl>
                                          <p:spTgt spid="5017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12298" grpId="0"/>
      <p:bldP spid="50189" grpId="0"/>
    </p:bldLst>
  </p:timing>
</p:sld>
</file>

<file path=ppt/theme/theme1.xml><?xml version="1.0" encoding="utf-8"?>
<a:theme xmlns:a="http://schemas.openxmlformats.org/drawingml/2006/main" name="ppp_glo_table_world">
  <a:themeElements>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fontScheme name="ppp_glo_table_worl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glo_table_worl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p_glo_table_worl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_glo_table_worl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p_glo_table_worl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p_glo_table_worl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p_glo_table_worl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p_glo_table_worl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Designs\Global\ppp_glo_table_world.pot</Template>
  <TotalTime>3830</TotalTime>
  <Words>1141</Words>
  <Application>Microsoft Office PowerPoint</Application>
  <PresentationFormat>On-screen Show (4:3)</PresentationFormat>
  <Paragraphs>162</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ppp_glo_table_world</vt:lpstr>
      <vt:lpstr>Slide 1</vt:lpstr>
      <vt:lpstr>IT IS NOT ENOUGH TO HAVE A SUCCESSFUL FAITH PROMISE RESPONSE FROM YOUR CONGREGATION </vt:lpstr>
      <vt:lpstr>LET’S LOOK AT SOME STEPS THAT WILL KEEP YOUR CONGREGATION INVOLVED IN MISSIONS</vt:lpstr>
      <vt:lpstr>A MONTHLY MISSIONS SUNDAY IS THE CORNERSTONE TO BUILDING MISSIONS VISION ONCE THE CONVENTION IS OVER</vt:lpstr>
      <vt:lpstr>SO PLAN IT CAREFULLY, SUCCESS DOESN’T JUST HAPPEN </vt:lpstr>
      <vt:lpstr>                 LET’S          TAKE A LOOK AT SOME OF THE THINGS YOU MIGHT PLAN FOR MISSIONS SUNDAY</vt:lpstr>
      <vt:lpstr>Slide 7</vt:lpstr>
      <vt:lpstr>USE FLAGS FOR EMPHASIS</vt:lpstr>
      <vt:lpstr>Slide 9</vt:lpstr>
      <vt:lpstr>Slide 10</vt:lpstr>
      <vt:lpstr>Slide 11</vt:lpstr>
      <vt:lpstr>Slide 12</vt:lpstr>
      <vt:lpstr>Slide 13</vt:lpstr>
      <vt:lpstr>PUBLISH MISSIONS GIVING IN      THE CHURCH BULLETIN</vt:lpstr>
      <vt:lpstr>SINCE YOU KNOW THAT YOU WILL HAVE 12 “WINDOWS ON THE WORLD” EACH YEAR, … </vt:lpstr>
      <vt:lpstr>YOUR SCHEDULE MIGHT LOOK LIKE THIS:</vt:lpstr>
      <vt:lpstr>THE SECOND HALF MIGHT INCLUDE:</vt:lpstr>
      <vt:lpstr>WHAT ELSE CAN WE DO TO  CREATE MISSIONS VISION?</vt:lpstr>
      <vt:lpstr>AS PASTOR, PREACH ON MISSIONS, PERSONAL EVANGELISM OR THE WORTH  OF A SOUL AT LEAST ONCE   EACH QUARTER</vt:lpstr>
      <vt:lpstr>PLACE A GOOD ASSORTMENT OF BOOKS ON MISSIONS IN          THE CHURCH LIBRARY</vt:lpstr>
      <vt:lpstr>CREATE AN ATTRACTIVE    MISSIONS DISPLAY</vt:lpstr>
      <vt:lpstr>CREATE AN ATTRACTIVE MISSIONS DISPLAY (Continued)</vt:lpstr>
      <vt:lpstr>SPONSOR A MISSIONS TRIP WITHIN YOUR COUNTRY OR OVERSEAS</vt:lpstr>
      <vt:lpstr>GET PERSONALLY INVOLVED WITH A FEW MISSIONARIES</vt:lpstr>
      <vt:lpstr>ADOPT A FAMILY</vt:lpstr>
      <vt:lpstr>COPY AND CIRCULATE  MISSIONARY LETTERS AMONG    THE CONGREGATION</vt:lpstr>
      <vt:lpstr>GIVE SPECIAL RECOGNITION   TO THOSE WHO MAKE A      FAITH PROMISE</vt:lpstr>
      <vt:lpstr>ENCOURAGE PRAYER FOR MISSIONS</vt:lpstr>
      <vt:lpstr>SCHEDULE FREQUENT   MISSIONARY SPEAKERS</vt:lpstr>
      <vt:lpstr>THOSE ARE GREAT         IDEAS BUT…</vt:lpstr>
      <vt:lpstr>THAT’S WHY YOU NEED  A MISSIONS TEAM</vt:lpstr>
      <vt:lpstr>“All of us must quickly carry out the tasks assigned us by the one who sent me, for there is little time left before the night falls and all work comes to an end.”  John 9:4 TLB</vt:lpstr>
      <vt:lpstr>Slide 33</vt:lpstr>
    </vt:vector>
  </TitlesOfParts>
  <Company>ASSEMBLIESOF GOD - DFM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BRANNAN</dc:creator>
  <cp:lastModifiedBy>Paul Brannan</cp:lastModifiedBy>
  <cp:revision>66</cp:revision>
  <dcterms:created xsi:type="dcterms:W3CDTF">2001-04-11T21:27:22Z</dcterms:created>
  <dcterms:modified xsi:type="dcterms:W3CDTF">2011-08-26T15:53:43Z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