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2" r:id="rId3"/>
    <p:sldId id="278" r:id="rId4"/>
    <p:sldId id="274" r:id="rId5"/>
    <p:sldId id="275" r:id="rId6"/>
    <p:sldId id="260" r:id="rId7"/>
    <p:sldId id="261" r:id="rId8"/>
    <p:sldId id="262" r:id="rId9"/>
    <p:sldId id="263" r:id="rId10"/>
    <p:sldId id="264" r:id="rId11"/>
    <p:sldId id="277" r:id="rId12"/>
    <p:sldId id="265" r:id="rId13"/>
    <p:sldId id="268" r:id="rId14"/>
    <p:sldId id="266" r:id="rId15"/>
    <p:sldId id="267" r:id="rId16"/>
    <p:sldId id="276" r:id="rId17"/>
    <p:sldId id="273" r:id="rId18"/>
    <p:sldId id="279" r:id="rId19"/>
    <p:sldId id="280"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98D0D4"/>
    <a:srgbClr val="0099FF"/>
    <a:srgbClr val="FF0066"/>
    <a:srgbClr val="080808"/>
    <a:srgbClr val="29292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91" autoAdjust="0"/>
  </p:normalViewPr>
  <p:slideViewPr>
    <p:cSldViewPr>
      <p:cViewPr varScale="1">
        <p:scale>
          <a:sx n="102" d="100"/>
          <a:sy n="102" d="100"/>
        </p:scale>
        <p:origin x="-750"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0DEE1-E05F-4BF9-9637-0260A22272F1}" type="datetimeFigureOut">
              <a:rPr lang="en-US" smtClean="0"/>
              <a:pPr/>
              <a:t>8/26/2011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38346-055A-4126-847D-F3EDA8E596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438346-055A-4126-847D-F3EDA8E596B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D9C5D0-36B1-431B-A0BB-47394D673D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02D9DF-559B-4D81-B67C-6F17D05280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59335A-F1B6-4607-BFB8-DC845A4BCB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348324-6B1B-4D19-86B0-68A556CC05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78A3EA-DD63-4763-826B-61441DF17E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11ECBF-9821-4CB3-A461-4099B16079C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E62173-AB64-4A1A-A9D0-F643AF973E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D1A909-1716-47F1-BAC2-7CFE959EC1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D982A0-569A-4DA3-8683-E6C9F8A001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A30DA6-4200-4147-B01C-E511037DEA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ACB34A-DED9-4EEF-B299-5673A685BC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760B39D-C54E-41B8-AB10-D77921E326CE}" type="slidenum">
              <a:rPr lang="en-US"/>
              <a:pPr>
                <a:defRPr/>
              </a:pPr>
              <a:t>‹#›</a:t>
            </a:fld>
            <a:endParaRPr lang="en-US"/>
          </a:p>
        </p:txBody>
      </p:sp>
      <p:pic>
        <p:nvPicPr>
          <p:cNvPr id="1031" name="Picture 11" descr="M1-101"/>
          <p:cNvPicPr>
            <a:picLocks noChangeAspect="1" noChangeArrowheads="1"/>
          </p:cNvPicPr>
          <p:nvPr userDrawn="1"/>
        </p:nvPicPr>
        <p:blipFill>
          <a:blip r:embed="rId13" cstate="print"/>
          <a:srcRect/>
          <a:stretch>
            <a:fillRect/>
          </a:stretch>
        </p:blipFill>
        <p:spPr bwMode="auto">
          <a:xfrm>
            <a:off x="0" y="5365750"/>
            <a:ext cx="1981200" cy="1492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rgbClr val="FF7C80"/>
          </a:solidFill>
          <a:latin typeface="+mj-lt"/>
          <a:ea typeface="+mj-ea"/>
          <a:cs typeface="+mj-cs"/>
        </a:defRPr>
      </a:lvl1pPr>
      <a:lvl2pPr algn="ctr" rtl="0" eaLnBrk="0" fontAlgn="base" hangingPunct="0">
        <a:spcBef>
          <a:spcPct val="0"/>
        </a:spcBef>
        <a:spcAft>
          <a:spcPct val="0"/>
        </a:spcAft>
        <a:defRPr sz="4400">
          <a:solidFill>
            <a:srgbClr val="FF7C80"/>
          </a:solidFill>
          <a:latin typeface="Arial" charset="0"/>
        </a:defRPr>
      </a:lvl2pPr>
      <a:lvl3pPr algn="ctr" rtl="0" eaLnBrk="0" fontAlgn="base" hangingPunct="0">
        <a:spcBef>
          <a:spcPct val="0"/>
        </a:spcBef>
        <a:spcAft>
          <a:spcPct val="0"/>
        </a:spcAft>
        <a:defRPr sz="4400">
          <a:solidFill>
            <a:srgbClr val="FF7C80"/>
          </a:solidFill>
          <a:latin typeface="Arial" charset="0"/>
        </a:defRPr>
      </a:lvl3pPr>
      <a:lvl4pPr algn="ctr" rtl="0" eaLnBrk="0" fontAlgn="base" hangingPunct="0">
        <a:spcBef>
          <a:spcPct val="0"/>
        </a:spcBef>
        <a:spcAft>
          <a:spcPct val="0"/>
        </a:spcAft>
        <a:defRPr sz="4400">
          <a:solidFill>
            <a:srgbClr val="FF7C80"/>
          </a:solidFill>
          <a:latin typeface="Arial" charset="0"/>
        </a:defRPr>
      </a:lvl4pPr>
      <a:lvl5pPr algn="ctr" rtl="0" eaLnBrk="0" fontAlgn="base" hangingPunct="0">
        <a:spcBef>
          <a:spcPct val="0"/>
        </a:spcBef>
        <a:spcAft>
          <a:spcPct val="0"/>
        </a:spcAft>
        <a:defRPr sz="4400">
          <a:solidFill>
            <a:srgbClr val="FF7C80"/>
          </a:solidFill>
          <a:latin typeface="Arial" charset="0"/>
        </a:defRPr>
      </a:lvl5pPr>
      <a:lvl6pPr marL="457200" algn="ctr" rtl="0" fontAlgn="base">
        <a:spcBef>
          <a:spcPct val="0"/>
        </a:spcBef>
        <a:spcAft>
          <a:spcPct val="0"/>
        </a:spcAft>
        <a:defRPr sz="4400">
          <a:solidFill>
            <a:srgbClr val="FF7C80"/>
          </a:solidFill>
          <a:latin typeface="Arial" charset="0"/>
        </a:defRPr>
      </a:lvl6pPr>
      <a:lvl7pPr marL="914400" algn="ctr" rtl="0" fontAlgn="base">
        <a:spcBef>
          <a:spcPct val="0"/>
        </a:spcBef>
        <a:spcAft>
          <a:spcPct val="0"/>
        </a:spcAft>
        <a:defRPr sz="4400">
          <a:solidFill>
            <a:srgbClr val="FF7C80"/>
          </a:solidFill>
          <a:latin typeface="Arial" charset="0"/>
        </a:defRPr>
      </a:lvl7pPr>
      <a:lvl8pPr marL="1371600" algn="ctr" rtl="0" fontAlgn="base">
        <a:spcBef>
          <a:spcPct val="0"/>
        </a:spcBef>
        <a:spcAft>
          <a:spcPct val="0"/>
        </a:spcAft>
        <a:defRPr sz="4400">
          <a:solidFill>
            <a:srgbClr val="FF7C80"/>
          </a:solidFill>
          <a:latin typeface="Arial" charset="0"/>
        </a:defRPr>
      </a:lvl8pPr>
      <a:lvl9pPr marL="1828800" algn="ctr" rtl="0" fontAlgn="base">
        <a:spcBef>
          <a:spcPct val="0"/>
        </a:spcBef>
        <a:spcAft>
          <a:spcPct val="0"/>
        </a:spcAft>
        <a:defRPr sz="4400">
          <a:solidFill>
            <a:srgbClr val="FF7C80"/>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1"/>
          </a:solidFill>
          <a:latin typeface="+mn-lt"/>
        </a:defRPr>
      </a:lvl2pPr>
      <a:lvl3pPr marL="1143000" indent="-228600" algn="l" rtl="0" eaLnBrk="0" fontAlgn="base" hangingPunct="0">
        <a:spcBef>
          <a:spcPct val="20000"/>
        </a:spcBef>
        <a:spcAft>
          <a:spcPct val="0"/>
        </a:spcAft>
        <a:buChar char="•"/>
        <a:defRPr sz="2400">
          <a:solidFill>
            <a:schemeClr val="accent1"/>
          </a:solidFill>
          <a:latin typeface="+mn-lt"/>
        </a:defRPr>
      </a:lvl3pPr>
      <a:lvl4pPr marL="1600200" indent="-228600" algn="l" rtl="0" eaLnBrk="0" fontAlgn="base" hangingPunct="0">
        <a:spcBef>
          <a:spcPct val="20000"/>
        </a:spcBef>
        <a:spcAft>
          <a:spcPct val="0"/>
        </a:spcAft>
        <a:buChar char="–"/>
        <a:defRPr sz="2000">
          <a:solidFill>
            <a:schemeClr val="accent1"/>
          </a:solidFill>
          <a:latin typeface="+mn-lt"/>
        </a:defRPr>
      </a:lvl4pPr>
      <a:lvl5pPr marL="2057400" indent="-228600" algn="l" rtl="0" eaLnBrk="0" fontAlgn="base" hangingPunct="0">
        <a:spcBef>
          <a:spcPct val="20000"/>
        </a:spcBef>
        <a:spcAft>
          <a:spcPct val="0"/>
        </a:spcAft>
        <a:buChar char="»"/>
        <a:defRPr sz="2000">
          <a:solidFill>
            <a:schemeClr val="accent1"/>
          </a:solidFill>
          <a:latin typeface="+mn-lt"/>
        </a:defRPr>
      </a:lvl5pPr>
      <a:lvl6pPr marL="2514600" indent="-228600" algn="l" rtl="0" fontAlgn="base">
        <a:spcBef>
          <a:spcPct val="20000"/>
        </a:spcBef>
        <a:spcAft>
          <a:spcPct val="0"/>
        </a:spcAft>
        <a:buChar char="»"/>
        <a:defRPr sz="2000">
          <a:solidFill>
            <a:schemeClr val="accent1"/>
          </a:solidFill>
          <a:latin typeface="+mn-lt"/>
        </a:defRPr>
      </a:lvl6pPr>
      <a:lvl7pPr marL="2971800" indent="-228600" algn="l" rtl="0" fontAlgn="base">
        <a:spcBef>
          <a:spcPct val="20000"/>
        </a:spcBef>
        <a:spcAft>
          <a:spcPct val="0"/>
        </a:spcAft>
        <a:buChar char="»"/>
        <a:defRPr sz="2000">
          <a:solidFill>
            <a:schemeClr val="accent1"/>
          </a:solidFill>
          <a:latin typeface="+mn-lt"/>
        </a:defRPr>
      </a:lvl7pPr>
      <a:lvl8pPr marL="3429000" indent="-228600" algn="l" rtl="0" fontAlgn="base">
        <a:spcBef>
          <a:spcPct val="20000"/>
        </a:spcBef>
        <a:spcAft>
          <a:spcPct val="0"/>
        </a:spcAft>
        <a:buChar char="»"/>
        <a:defRPr sz="2000">
          <a:solidFill>
            <a:schemeClr val="accent1"/>
          </a:solidFill>
          <a:latin typeface="+mn-lt"/>
        </a:defRPr>
      </a:lvl8pPr>
      <a:lvl9pPr marL="3886200" indent="-228600" algn="l" rtl="0" fontAlgn="base">
        <a:spcBef>
          <a:spcPct val="20000"/>
        </a:spcBef>
        <a:spcAft>
          <a:spcPct val="0"/>
        </a:spcAft>
        <a:buChar char="»"/>
        <a:defRPr sz="20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4953000" y="3733800"/>
            <a:ext cx="3581400" cy="1752600"/>
          </a:xfrm>
        </p:spPr>
        <p:txBody>
          <a:bodyPr/>
          <a:lstStyle/>
          <a:p>
            <a:pPr eaLnBrk="1" hangingPunct="1">
              <a:lnSpc>
                <a:spcPct val="80000"/>
              </a:lnSpc>
            </a:pPr>
            <a:r>
              <a:rPr lang="en-US" b="1" dirty="0" smtClean="0">
                <a:ln>
                  <a:solidFill>
                    <a:srgbClr val="FF7C80"/>
                  </a:solidFill>
                </a:ln>
              </a:rPr>
              <a:t>Building Missions Effectiveness Through Prayer</a:t>
            </a:r>
          </a:p>
        </p:txBody>
      </p:sp>
      <p:sp>
        <p:nvSpPr>
          <p:cNvPr id="2" name="Text Box 9"/>
          <p:cNvSpPr txBox="1">
            <a:spLocks noChangeArrowheads="1"/>
          </p:cNvSpPr>
          <p:nvPr/>
        </p:nvSpPr>
        <p:spPr bwMode="auto">
          <a:xfrm>
            <a:off x="5486400" y="5867400"/>
            <a:ext cx="2895600" cy="457200"/>
          </a:xfrm>
          <a:prstGeom prst="rect">
            <a:avLst/>
          </a:prstGeom>
          <a:noFill/>
          <a:ln w="9525">
            <a:noFill/>
            <a:miter lim="800000"/>
            <a:headEnd/>
            <a:tailEnd/>
          </a:ln>
        </p:spPr>
        <p:txBody>
          <a:bodyPr>
            <a:spAutoFit/>
          </a:bodyPr>
          <a:lstStyle/>
          <a:p>
            <a:pPr algn="ctr">
              <a:spcBef>
                <a:spcPct val="50000"/>
              </a:spcBef>
            </a:pPr>
            <a:r>
              <a:rPr lang="en-US" sz="2400">
                <a:solidFill>
                  <a:schemeClr val="bg1"/>
                </a:solidFill>
              </a:rPr>
              <a:t>By Paul Brannan</a:t>
            </a:r>
          </a:p>
        </p:txBody>
      </p:sp>
      <p:pic>
        <p:nvPicPr>
          <p:cNvPr id="2052" name="Picture 12" descr="M1-101"/>
          <p:cNvPicPr>
            <a:picLocks noChangeAspect="1" noChangeArrowheads="1"/>
          </p:cNvPicPr>
          <p:nvPr/>
        </p:nvPicPr>
        <p:blipFill>
          <a:blip r:embed="rId3" cstate="print"/>
          <a:srcRect/>
          <a:stretch>
            <a:fillRect/>
          </a:stretch>
        </p:blipFill>
        <p:spPr bwMode="auto">
          <a:xfrm>
            <a:off x="0" y="3644900"/>
            <a:ext cx="4267200" cy="3213100"/>
          </a:xfrm>
          <a:prstGeom prst="rect">
            <a:avLst/>
          </a:prstGeom>
          <a:noFill/>
          <a:ln w="9525">
            <a:noFill/>
            <a:miter lim="800000"/>
            <a:headEnd/>
            <a:tailEnd/>
          </a:ln>
        </p:spPr>
      </p:pic>
      <p:sp>
        <p:nvSpPr>
          <p:cNvPr id="2062" name="WordArt 14"/>
          <p:cNvSpPr>
            <a:spLocks noChangeArrowheads="1" noChangeShapeType="1" noTextEdit="1"/>
          </p:cNvSpPr>
          <p:nvPr/>
        </p:nvSpPr>
        <p:spPr bwMode="auto">
          <a:xfrm>
            <a:off x="3505200" y="990600"/>
            <a:ext cx="2133600" cy="914400"/>
          </a:xfrm>
          <a:prstGeom prst="rect">
            <a:avLst/>
          </a:prstGeom>
        </p:spPr>
        <p:txBody>
          <a:bodyPr wrap="none" fromWordArt="1">
            <a:prstTxWarp prst="textPlain">
              <a:avLst>
                <a:gd name="adj" fmla="val 50000"/>
              </a:avLst>
            </a:prstTxWarp>
          </a:bodyPr>
          <a:lstStyle/>
          <a:p>
            <a:pPr algn="ctr"/>
            <a:r>
              <a:rPr lang="en-US" sz="3600" kern="10" dirty="0">
                <a:ln w="9525">
                  <a:solidFill>
                    <a:schemeClr val="accent1"/>
                  </a:solidFill>
                  <a:round/>
                  <a:headEnd/>
                  <a:tailEnd/>
                </a:ln>
                <a:solidFill>
                  <a:srgbClr val="FF7C80"/>
                </a:solidFill>
                <a:latin typeface="Arial Black"/>
              </a:rPr>
              <a:t>KNEE</a:t>
            </a:r>
          </a:p>
        </p:txBody>
      </p:sp>
      <p:sp>
        <p:nvSpPr>
          <p:cNvPr id="2063" name="WordArt 15"/>
          <p:cNvSpPr>
            <a:spLocks noChangeArrowheads="1" noChangeShapeType="1" noTextEdit="1"/>
          </p:cNvSpPr>
          <p:nvPr/>
        </p:nvSpPr>
        <p:spPr bwMode="auto">
          <a:xfrm>
            <a:off x="2286000" y="2209800"/>
            <a:ext cx="4495800" cy="914400"/>
          </a:xfrm>
          <a:prstGeom prst="rect">
            <a:avLst/>
          </a:prstGeom>
        </p:spPr>
        <p:txBody>
          <a:bodyPr wrap="none" fromWordArt="1">
            <a:prstTxWarp prst="textPlain">
              <a:avLst>
                <a:gd name="adj" fmla="val 50000"/>
              </a:avLst>
            </a:prstTxWarp>
          </a:bodyPr>
          <a:lstStyle/>
          <a:p>
            <a:pPr algn="ctr"/>
            <a:r>
              <a:rPr lang="en-US" sz="3600" kern="10" dirty="0">
                <a:ln w="9525">
                  <a:solidFill>
                    <a:schemeClr val="accent1"/>
                  </a:solidFill>
                  <a:round/>
                  <a:headEnd/>
                  <a:tailEnd/>
                </a:ln>
                <a:solidFill>
                  <a:srgbClr val="FF7C80"/>
                </a:solidFill>
                <a:latin typeface="Arial Black"/>
              </a:rPr>
              <a:t>WARRIORS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1"/>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pic>
        <p:nvPicPr>
          <p:cNvPr id="11267" name="Picture 8"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
        <p:nvSpPr>
          <p:cNvPr id="10249" name="Rectangle 9"/>
          <p:cNvSpPr>
            <a:spLocks noChangeArrowheads="1"/>
          </p:cNvSpPr>
          <p:nvPr/>
        </p:nvSpPr>
        <p:spPr bwMode="auto">
          <a:xfrm>
            <a:off x="228600" y="914400"/>
            <a:ext cx="8686800" cy="1295400"/>
          </a:xfrm>
          <a:prstGeom prst="rect">
            <a:avLst/>
          </a:prstGeom>
          <a:noFill/>
          <a:ln w="9525">
            <a:noFill/>
            <a:miter lim="800000"/>
            <a:headEnd/>
            <a:tailEnd/>
          </a:ln>
          <a:effectLst/>
        </p:spPr>
        <p:txBody>
          <a:bodyPr anchor="ctr"/>
          <a:lstStyle/>
          <a:p>
            <a:pPr algn="ctr">
              <a:defRPr/>
            </a:pPr>
            <a:r>
              <a:rPr lang="en-US" sz="4000" b="1" dirty="0">
                <a:ln w="19050">
                  <a:solidFill>
                    <a:schemeClr val="bg1"/>
                  </a:solidFill>
                </a:ln>
              </a:rPr>
              <a:t>HOW CAN WE ENCOURAGE PRAYER FOR MISSIONS?</a:t>
            </a:r>
          </a:p>
        </p:txBody>
      </p:sp>
      <p:sp>
        <p:nvSpPr>
          <p:cNvPr id="10243" name="Rectangle 3"/>
          <p:cNvSpPr>
            <a:spLocks noGrp="1" noChangeArrowheads="1"/>
          </p:cNvSpPr>
          <p:nvPr>
            <p:ph type="body" idx="1"/>
          </p:nvPr>
        </p:nvSpPr>
        <p:spPr>
          <a:xfrm>
            <a:off x="990600" y="2286000"/>
            <a:ext cx="7162800" cy="3505200"/>
          </a:xfrm>
          <a:effectLst/>
        </p:spPr>
        <p:txBody>
          <a:bodyPr/>
          <a:lstStyle/>
          <a:p>
            <a:pPr defTabSz="576263" eaLnBrk="1" hangingPunct="1">
              <a:lnSpc>
                <a:spcPct val="110000"/>
              </a:lnSpc>
              <a:defRPr/>
            </a:pPr>
            <a:r>
              <a:rPr lang="en-US" b="1" dirty="0" smtClean="0">
                <a:ln>
                  <a:solidFill>
                    <a:schemeClr val="tx1"/>
                  </a:solidFill>
                </a:ln>
                <a:solidFill>
                  <a:schemeClr val="bg1"/>
                </a:solidFill>
              </a:rPr>
              <a:t>Include missions prayer needs in the weekly bulletin and/or publish a monthly missions prayer page.</a:t>
            </a:r>
          </a:p>
          <a:p>
            <a:pPr defTabSz="576263" eaLnBrk="1" hangingPunct="1">
              <a:lnSpc>
                <a:spcPct val="110000"/>
              </a:lnSpc>
              <a:defRPr/>
            </a:pPr>
            <a:r>
              <a:rPr lang="en-US" b="1" dirty="0" smtClean="0">
                <a:ln>
                  <a:solidFill>
                    <a:schemeClr val="tx1"/>
                  </a:solidFill>
                </a:ln>
                <a:solidFill>
                  <a:schemeClr val="bg1"/>
                </a:solidFill>
              </a:rPr>
              <a:t>Conduct a frequent 5 to 10 minute intercessory prayer time during a regular service</a:t>
            </a:r>
          </a:p>
        </p:txBody>
      </p:sp>
    </p:spTree>
    <p:custDataLst>
      <p:tags r:id="rId1"/>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7"/>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23555" name="Text Box 3"/>
          <p:cNvSpPr txBox="1">
            <a:spLocks noChangeArrowheads="1"/>
          </p:cNvSpPr>
          <p:nvPr/>
        </p:nvSpPr>
        <p:spPr bwMode="auto">
          <a:xfrm>
            <a:off x="1104900" y="2362200"/>
            <a:ext cx="6934200" cy="3505200"/>
          </a:xfrm>
          <a:prstGeom prst="rect">
            <a:avLst/>
          </a:prstGeom>
          <a:noFill/>
          <a:ln w="9525">
            <a:noFill/>
            <a:miter lim="800000"/>
            <a:headEnd/>
            <a:tailEnd/>
          </a:ln>
          <a:effectLst/>
        </p:spPr>
        <p:txBody>
          <a:bodyPr>
            <a:spAutoFit/>
          </a:bodyPr>
          <a:lstStyle/>
          <a:p>
            <a:pPr marL="236538" indent="-236538">
              <a:lnSpc>
                <a:spcPct val="110000"/>
              </a:lnSpc>
              <a:spcBef>
                <a:spcPct val="20000"/>
              </a:spcBef>
              <a:buFontTx/>
              <a:buChar char="•"/>
              <a:defRPr/>
            </a:pPr>
            <a:r>
              <a:rPr lang="en-US" sz="3200" b="1" dirty="0">
                <a:ln>
                  <a:solidFill>
                    <a:schemeClr val="tx1"/>
                  </a:solidFill>
                </a:ln>
                <a:solidFill>
                  <a:schemeClr val="bg1"/>
                </a:solidFill>
              </a:rPr>
              <a:t>Form missions prayer groups for each area of the world</a:t>
            </a:r>
          </a:p>
          <a:p>
            <a:pPr marL="236538" indent="-236538">
              <a:lnSpc>
                <a:spcPct val="110000"/>
              </a:lnSpc>
              <a:spcBef>
                <a:spcPct val="20000"/>
              </a:spcBef>
              <a:buFontTx/>
              <a:buChar char="•"/>
              <a:defRPr/>
            </a:pPr>
            <a:r>
              <a:rPr lang="en-US" sz="3200" b="1" dirty="0">
                <a:ln>
                  <a:solidFill>
                    <a:schemeClr val="tx1"/>
                  </a:solidFill>
                </a:ln>
                <a:solidFill>
                  <a:schemeClr val="bg1"/>
                </a:solidFill>
              </a:rPr>
              <a:t>Distribute to the congregation special literature that encourages prayer for missions.</a:t>
            </a:r>
          </a:p>
          <a:p>
            <a:pPr marL="236538" indent="-236538">
              <a:lnSpc>
                <a:spcPct val="110000"/>
              </a:lnSpc>
              <a:spcBef>
                <a:spcPct val="20000"/>
              </a:spcBef>
              <a:buFontTx/>
              <a:buChar char="•"/>
              <a:defRPr/>
            </a:pPr>
            <a:endParaRPr lang="en-US" sz="3200" b="1" dirty="0">
              <a:ln>
                <a:solidFill>
                  <a:schemeClr val="tx1"/>
                </a:solidFill>
              </a:ln>
              <a:solidFill>
                <a:schemeClr val="bg1"/>
              </a:solidFill>
            </a:endParaRPr>
          </a:p>
        </p:txBody>
      </p:sp>
      <p:pic>
        <p:nvPicPr>
          <p:cNvPr id="12292" name="Picture 4"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
        <p:nvSpPr>
          <p:cNvPr id="23557" name="Rectangle 5"/>
          <p:cNvSpPr>
            <a:spLocks noChangeArrowheads="1"/>
          </p:cNvSpPr>
          <p:nvPr/>
        </p:nvSpPr>
        <p:spPr bwMode="auto">
          <a:xfrm>
            <a:off x="990600" y="1524000"/>
            <a:ext cx="7086600" cy="914400"/>
          </a:xfrm>
          <a:prstGeom prst="rect">
            <a:avLst/>
          </a:prstGeom>
          <a:noFill/>
          <a:ln w="9525">
            <a:noFill/>
            <a:miter lim="800000"/>
            <a:headEnd/>
            <a:tailEnd/>
          </a:ln>
          <a:effectLst/>
        </p:spPr>
        <p:txBody>
          <a:bodyPr anchor="ctr"/>
          <a:lstStyle/>
          <a:p>
            <a:pPr algn="ctr">
              <a:defRPr/>
            </a:pPr>
            <a:r>
              <a:rPr lang="en-US" sz="4000" b="1" dirty="0">
                <a:ln w="19050">
                  <a:solidFill>
                    <a:schemeClr val="bg1"/>
                  </a:solidFill>
                </a:ln>
              </a:rPr>
              <a:t>WE CAN ALSO…</a:t>
            </a:r>
          </a:p>
        </p:txBody>
      </p:sp>
    </p:spTree>
    <p:custDataLst>
      <p:tags r:id="rId1"/>
    </p:custData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dissolv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dissolve">
                                      <p:cBhvr>
                                        <p:cTn id="12"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1"/>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11267" name="Rectangle 3"/>
          <p:cNvSpPr>
            <a:spLocks noGrp="1" noChangeArrowheads="1"/>
          </p:cNvSpPr>
          <p:nvPr>
            <p:ph type="body" idx="1"/>
          </p:nvPr>
        </p:nvSpPr>
        <p:spPr>
          <a:xfrm>
            <a:off x="990600" y="2133600"/>
            <a:ext cx="7239000" cy="2514600"/>
          </a:xfrm>
          <a:effectLst/>
        </p:spPr>
        <p:txBody>
          <a:bodyPr/>
          <a:lstStyle/>
          <a:p>
            <a:pPr marL="280988" indent="-280988" eaLnBrk="1" hangingPunct="1">
              <a:defRPr/>
            </a:pPr>
            <a:r>
              <a:rPr lang="en-US" b="1" dirty="0" smtClean="0">
                <a:ln>
                  <a:solidFill>
                    <a:schemeClr val="tx1"/>
                  </a:solidFill>
                </a:ln>
                <a:solidFill>
                  <a:schemeClr val="bg1"/>
                </a:solidFill>
              </a:rPr>
              <a:t>Know your missionaries and pray for them regularly</a:t>
            </a:r>
          </a:p>
          <a:p>
            <a:pPr marL="280988" indent="-280988" eaLnBrk="1" hangingPunct="1">
              <a:defRPr/>
            </a:pPr>
            <a:r>
              <a:rPr lang="en-US" b="1" dirty="0" smtClean="0">
                <a:ln>
                  <a:solidFill>
                    <a:schemeClr val="tx1"/>
                  </a:solidFill>
                </a:ln>
                <a:solidFill>
                  <a:schemeClr val="bg1"/>
                </a:solidFill>
              </a:rPr>
              <a:t>Print their names in the bulletin or read them from the pulpit and pray for them on a rotating basis.</a:t>
            </a:r>
          </a:p>
        </p:txBody>
      </p:sp>
      <p:sp>
        <p:nvSpPr>
          <p:cNvPr id="11272" name="Text Box 8"/>
          <p:cNvSpPr txBox="1">
            <a:spLocks noChangeArrowheads="1"/>
          </p:cNvSpPr>
          <p:nvPr/>
        </p:nvSpPr>
        <p:spPr bwMode="auto">
          <a:xfrm>
            <a:off x="1752600" y="4770438"/>
            <a:ext cx="6400800" cy="1569660"/>
          </a:xfrm>
          <a:prstGeom prst="rect">
            <a:avLst/>
          </a:prstGeom>
          <a:noFill/>
          <a:ln w="9525">
            <a:noFill/>
            <a:miter lim="800000"/>
            <a:headEnd/>
            <a:tailEnd/>
          </a:ln>
          <a:effectLst/>
        </p:spPr>
        <p:txBody>
          <a:bodyPr>
            <a:spAutoFit/>
          </a:bodyPr>
          <a:lstStyle/>
          <a:p>
            <a:pPr marL="236538" indent="-236538">
              <a:spcBef>
                <a:spcPct val="50000"/>
              </a:spcBef>
              <a:buFontTx/>
              <a:buChar char="•"/>
            </a:pPr>
            <a:r>
              <a:rPr lang="en-US" sz="3200" b="1">
                <a:ln>
                  <a:solidFill>
                    <a:schemeClr val="tx1"/>
                  </a:solidFill>
                </a:ln>
                <a:solidFill>
                  <a:schemeClr val="bg1"/>
                </a:solidFill>
              </a:rPr>
              <a:t>Place their pictures on a loop and project them prior to the service or at prayer time.</a:t>
            </a:r>
          </a:p>
        </p:txBody>
      </p:sp>
      <p:pic>
        <p:nvPicPr>
          <p:cNvPr id="13317" name="Picture 9"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
        <p:nvSpPr>
          <p:cNvPr id="11274" name="Rectangle 10"/>
          <p:cNvSpPr>
            <a:spLocks noChangeArrowheads="1"/>
          </p:cNvSpPr>
          <p:nvPr/>
        </p:nvSpPr>
        <p:spPr bwMode="auto">
          <a:xfrm>
            <a:off x="304800" y="685800"/>
            <a:ext cx="8458200" cy="1295400"/>
          </a:xfrm>
          <a:prstGeom prst="rect">
            <a:avLst/>
          </a:prstGeom>
          <a:noFill/>
          <a:ln w="9525">
            <a:noFill/>
            <a:miter lim="800000"/>
            <a:headEnd/>
            <a:tailEnd/>
          </a:ln>
          <a:effectLst/>
        </p:spPr>
        <p:txBody>
          <a:bodyPr anchor="ctr"/>
          <a:lstStyle/>
          <a:p>
            <a:pPr algn="ctr">
              <a:defRPr/>
            </a:pPr>
            <a:r>
              <a:rPr lang="en-US" sz="4000" b="1" dirty="0">
                <a:ln w="19050">
                  <a:solidFill>
                    <a:schemeClr val="bg1"/>
                  </a:solidFill>
                </a:ln>
              </a:rPr>
              <a:t>HOW CAN WE PREPARE FOR  MORE EFFECTIVE PRAYER?</a:t>
            </a:r>
          </a:p>
        </p:txBody>
      </p:sp>
    </p:spTree>
    <p:custDataLst>
      <p:tags r:id="rId1"/>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ssolv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72"/>
                                        </p:tgtEl>
                                        <p:attrNameLst>
                                          <p:attrName>style.visibility</p:attrName>
                                        </p:attrNameLst>
                                      </p:cBhvr>
                                      <p:to>
                                        <p:strVal val="visible"/>
                                      </p:to>
                                    </p:set>
                                    <p:animEffect transition="in" filter="dissolve">
                                      <p:cBhvr>
                                        <p:cTn id="17"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P spid="1127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6"/>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2" name="Rectangle 2"/>
          <p:cNvSpPr>
            <a:spLocks noGrp="1" noChangeArrowheads="1"/>
          </p:cNvSpPr>
          <p:nvPr>
            <p:ph type="title"/>
          </p:nvPr>
        </p:nvSpPr>
        <p:spPr>
          <a:xfrm>
            <a:off x="876300" y="685800"/>
            <a:ext cx="7391400" cy="762000"/>
          </a:xfrm>
          <a:effectLst/>
        </p:spPr>
        <p:txBody>
          <a:bodyPr/>
          <a:lstStyle/>
          <a:p>
            <a:pPr eaLnBrk="1" hangingPunct="1">
              <a:lnSpc>
                <a:spcPct val="80000"/>
              </a:lnSpc>
              <a:defRPr/>
            </a:pPr>
            <a:r>
              <a:rPr lang="en-US" b="1" dirty="0" smtClean="0">
                <a:ln w="19050">
                  <a:solidFill>
                    <a:schemeClr val="bg1"/>
                  </a:solidFill>
                </a:ln>
                <a:solidFill>
                  <a:schemeClr val="tx1"/>
                </a:solidFill>
              </a:rPr>
              <a:t>YOU MAY ALSO:</a:t>
            </a:r>
          </a:p>
        </p:txBody>
      </p:sp>
      <p:sp>
        <p:nvSpPr>
          <p:cNvPr id="14339" name="Rectangle 3"/>
          <p:cNvSpPr>
            <a:spLocks noGrp="1" noChangeArrowheads="1"/>
          </p:cNvSpPr>
          <p:nvPr>
            <p:ph type="body" idx="1"/>
          </p:nvPr>
        </p:nvSpPr>
        <p:spPr>
          <a:xfrm>
            <a:off x="609600" y="1371600"/>
            <a:ext cx="7924800" cy="3352800"/>
          </a:xfrm>
          <a:effectLst/>
        </p:spPr>
        <p:txBody>
          <a:bodyPr/>
          <a:lstStyle/>
          <a:p>
            <a:pPr eaLnBrk="1" hangingPunct="1">
              <a:defRPr/>
            </a:pPr>
            <a:r>
              <a:rPr lang="en-US" b="1" dirty="0" smtClean="0">
                <a:ln>
                  <a:solidFill>
                    <a:schemeClr val="tx1"/>
                  </a:solidFill>
                </a:ln>
                <a:solidFill>
                  <a:schemeClr val="bg1"/>
                </a:solidFill>
              </a:rPr>
              <a:t>Secure a list from your national missions department with birth dates, etc. of each family member </a:t>
            </a:r>
          </a:p>
          <a:p>
            <a:pPr eaLnBrk="1" hangingPunct="1">
              <a:defRPr/>
            </a:pPr>
            <a:r>
              <a:rPr lang="en-US" b="1" dirty="0" smtClean="0">
                <a:ln>
                  <a:solidFill>
                    <a:schemeClr val="tx1"/>
                  </a:solidFill>
                </a:ln>
                <a:solidFill>
                  <a:schemeClr val="bg1"/>
                </a:solidFill>
              </a:rPr>
              <a:t>Use the prayer requests provided by the national office and missionary newsletters.</a:t>
            </a:r>
          </a:p>
        </p:txBody>
      </p:sp>
      <p:sp>
        <p:nvSpPr>
          <p:cNvPr id="14340" name="Text Box 4"/>
          <p:cNvSpPr txBox="1">
            <a:spLocks noChangeArrowheads="1"/>
          </p:cNvSpPr>
          <p:nvPr/>
        </p:nvSpPr>
        <p:spPr bwMode="auto">
          <a:xfrm>
            <a:off x="2209800" y="4495800"/>
            <a:ext cx="6248400" cy="1865126"/>
          </a:xfrm>
          <a:prstGeom prst="rect">
            <a:avLst/>
          </a:prstGeom>
          <a:noFill/>
          <a:ln w="9525">
            <a:noFill/>
            <a:miter lim="800000"/>
            <a:headEnd/>
            <a:tailEnd/>
          </a:ln>
          <a:effectLst/>
        </p:spPr>
        <p:txBody>
          <a:bodyPr>
            <a:spAutoFit/>
          </a:bodyPr>
          <a:lstStyle/>
          <a:p>
            <a:pPr marL="280988" indent="-280988">
              <a:lnSpc>
                <a:spcPct val="90000"/>
              </a:lnSpc>
              <a:spcBef>
                <a:spcPct val="20000"/>
              </a:spcBef>
              <a:buFontTx/>
              <a:buChar char="•"/>
            </a:pPr>
            <a:r>
              <a:rPr lang="en-US" sz="3200" b="1">
                <a:ln>
                  <a:solidFill>
                    <a:schemeClr val="tx1"/>
                  </a:solidFill>
                </a:ln>
                <a:solidFill>
                  <a:schemeClr val="bg1"/>
                </a:solidFill>
              </a:rPr>
              <a:t>Use books that focus on world need, such as </a:t>
            </a:r>
            <a:r>
              <a:rPr lang="en-US" sz="3200" b="1" u="sng">
                <a:ln>
                  <a:solidFill>
                    <a:schemeClr val="tx1"/>
                  </a:solidFill>
                </a:ln>
                <a:solidFill>
                  <a:schemeClr val="bg1"/>
                </a:solidFill>
              </a:rPr>
              <a:t>Operation World</a:t>
            </a:r>
            <a:r>
              <a:rPr lang="en-US" sz="3200" b="1">
                <a:ln>
                  <a:solidFill>
                    <a:schemeClr val="tx1"/>
                  </a:solidFill>
                </a:ln>
                <a:solidFill>
                  <a:schemeClr val="bg1"/>
                </a:solidFill>
              </a:rPr>
              <a:t>, </a:t>
            </a:r>
            <a:r>
              <a:rPr lang="en-US" b="1">
                <a:ln>
                  <a:solidFill>
                    <a:schemeClr val="tx1"/>
                  </a:solidFill>
                </a:ln>
                <a:solidFill>
                  <a:schemeClr val="bg1"/>
                </a:solidFill>
              </a:rPr>
              <a:t>(Johnstone – Zondervan).</a:t>
            </a:r>
            <a:endParaRPr lang="en-US" sz="3200">
              <a:ln>
                <a:solidFill>
                  <a:schemeClr val="tx1"/>
                </a:solidFill>
              </a:ln>
              <a:solidFill>
                <a:schemeClr val="bg1"/>
              </a:solidFill>
            </a:endParaRPr>
          </a:p>
        </p:txBody>
      </p:sp>
      <p:pic>
        <p:nvPicPr>
          <p:cNvPr id="14342" name="Picture 5"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Tree>
    <p:custDataLst>
      <p:tags r:id="rId1"/>
    </p:custData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dissolve">
                                      <p:cBhvr>
                                        <p:cTn id="1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autoUpdateAnimBg="0"/>
      <p:bldP spid="1434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9"/>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pic>
        <p:nvPicPr>
          <p:cNvPr id="17411" name="Picture 7"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
        <p:nvSpPr>
          <p:cNvPr id="12291" name="Rectangle 3"/>
          <p:cNvSpPr>
            <a:spLocks noGrp="1" noChangeArrowheads="1"/>
          </p:cNvSpPr>
          <p:nvPr>
            <p:ph type="body" sz="half" idx="1"/>
          </p:nvPr>
        </p:nvSpPr>
        <p:spPr>
          <a:xfrm>
            <a:off x="685800" y="2133600"/>
            <a:ext cx="7696200" cy="3519488"/>
          </a:xfrm>
          <a:effectLst/>
        </p:spPr>
        <p:txBody>
          <a:bodyPr/>
          <a:lstStyle/>
          <a:p>
            <a:pPr marL="457200" indent="-457200" eaLnBrk="1" hangingPunct="1">
              <a:buFont typeface="Wingdings" pitchFamily="2" charset="2"/>
              <a:buChar char="ü"/>
              <a:defRPr/>
            </a:pPr>
            <a:r>
              <a:rPr lang="en-US" sz="3200" b="1" dirty="0" smtClean="0">
                <a:ln>
                  <a:solidFill>
                    <a:schemeClr val="tx1"/>
                  </a:solidFill>
                </a:ln>
                <a:solidFill>
                  <a:schemeClr val="bg1"/>
                </a:solidFill>
              </a:rPr>
              <a:t>Be specific – Name the missionary, need, country or project.</a:t>
            </a:r>
          </a:p>
          <a:p>
            <a:pPr marL="457200" indent="-457200" eaLnBrk="1" hangingPunct="1">
              <a:buFont typeface="Wingdings" pitchFamily="2" charset="2"/>
              <a:buChar char="ü"/>
              <a:defRPr/>
            </a:pPr>
            <a:r>
              <a:rPr lang="en-US" sz="3200" b="1" dirty="0" smtClean="0">
                <a:ln>
                  <a:solidFill>
                    <a:schemeClr val="tx1"/>
                  </a:solidFill>
                </a:ln>
                <a:solidFill>
                  <a:schemeClr val="bg1"/>
                </a:solidFill>
              </a:rPr>
              <a:t>Ask God to call more workers to go.</a:t>
            </a:r>
          </a:p>
          <a:p>
            <a:pPr marL="457200" indent="-457200" eaLnBrk="1" hangingPunct="1">
              <a:buFont typeface="Wingdings" pitchFamily="2" charset="2"/>
              <a:buChar char="ü"/>
              <a:defRPr/>
            </a:pPr>
            <a:r>
              <a:rPr lang="en-US" sz="3200" b="1" dirty="0" smtClean="0">
                <a:ln>
                  <a:solidFill>
                    <a:schemeClr val="tx1"/>
                  </a:solidFill>
                </a:ln>
                <a:solidFill>
                  <a:schemeClr val="bg1"/>
                </a:solidFill>
              </a:rPr>
              <a:t>Ask God to call more senders.</a:t>
            </a:r>
          </a:p>
          <a:p>
            <a:pPr marL="457200" indent="-457200" eaLnBrk="1" hangingPunct="1">
              <a:buFont typeface="Wingdings" pitchFamily="2" charset="2"/>
              <a:buChar char="ü"/>
              <a:defRPr/>
            </a:pPr>
            <a:r>
              <a:rPr lang="en-US" sz="3200" b="1" dirty="0" smtClean="0">
                <a:ln>
                  <a:solidFill>
                    <a:schemeClr val="tx1"/>
                  </a:solidFill>
                </a:ln>
                <a:solidFill>
                  <a:schemeClr val="bg1"/>
                </a:solidFill>
              </a:rPr>
              <a:t>Intercede for countries where there    are few or no missionaries present.</a:t>
            </a:r>
          </a:p>
        </p:txBody>
      </p:sp>
      <p:sp>
        <p:nvSpPr>
          <p:cNvPr id="12296" name="Rectangle 8"/>
          <p:cNvSpPr>
            <a:spLocks noChangeArrowheads="1"/>
          </p:cNvSpPr>
          <p:nvPr/>
        </p:nvSpPr>
        <p:spPr bwMode="auto">
          <a:xfrm>
            <a:off x="533400" y="838200"/>
            <a:ext cx="8001000" cy="1295400"/>
          </a:xfrm>
          <a:prstGeom prst="rect">
            <a:avLst/>
          </a:prstGeom>
          <a:noFill/>
          <a:ln w="9525">
            <a:noFill/>
            <a:miter lim="800000"/>
            <a:headEnd/>
            <a:tailEnd/>
          </a:ln>
          <a:effectLst/>
        </p:spPr>
        <p:txBody>
          <a:bodyPr anchor="ctr"/>
          <a:lstStyle/>
          <a:p>
            <a:pPr algn="ctr">
              <a:defRPr/>
            </a:pPr>
            <a:r>
              <a:rPr lang="en-US" sz="4000" b="1" dirty="0">
                <a:ln w="19050">
                  <a:solidFill>
                    <a:schemeClr val="bg1"/>
                  </a:solidFill>
                </a:ln>
              </a:rPr>
              <a:t>HOW CAN WE PRAY MORE EFFECTIVELY?</a:t>
            </a:r>
          </a:p>
        </p:txBody>
      </p:sp>
    </p:spTree>
    <p:custDataLst>
      <p:tags r:id="rId1"/>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dissolve">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dissolve">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13314" name="Rectangle 2"/>
          <p:cNvSpPr>
            <a:spLocks noChangeArrowheads="1"/>
          </p:cNvSpPr>
          <p:nvPr/>
        </p:nvSpPr>
        <p:spPr bwMode="auto">
          <a:xfrm>
            <a:off x="1143000" y="2971800"/>
            <a:ext cx="6858000" cy="2819400"/>
          </a:xfrm>
          <a:prstGeom prst="rect">
            <a:avLst/>
          </a:prstGeom>
          <a:noFill/>
          <a:ln w="9525">
            <a:noFill/>
            <a:miter lim="800000"/>
            <a:headEnd/>
            <a:tailEnd/>
          </a:ln>
          <a:effectLst/>
        </p:spPr>
        <p:txBody>
          <a:bodyPr/>
          <a:lstStyle/>
          <a:p>
            <a:pPr marL="635000" indent="-520700" defTabSz="800100">
              <a:spcBef>
                <a:spcPct val="20000"/>
              </a:spcBef>
              <a:buFontTx/>
              <a:buAutoNum type="arabicPeriod"/>
              <a:defRPr/>
            </a:pPr>
            <a:r>
              <a:rPr lang="en-US" sz="3200" b="1" dirty="0">
                <a:ln>
                  <a:solidFill>
                    <a:schemeClr val="tx1"/>
                  </a:solidFill>
                </a:ln>
                <a:solidFill>
                  <a:schemeClr val="bg1"/>
                </a:solidFill>
              </a:rPr>
              <a:t>Anointing, wisdom and favor </a:t>
            </a:r>
          </a:p>
          <a:p>
            <a:pPr marL="635000" indent="-520700" defTabSz="800100">
              <a:spcBef>
                <a:spcPct val="20000"/>
              </a:spcBef>
              <a:buFontTx/>
              <a:buAutoNum type="arabicPeriod"/>
              <a:defRPr/>
            </a:pPr>
            <a:r>
              <a:rPr lang="en-US" sz="3200" b="1" dirty="0">
                <a:ln>
                  <a:solidFill>
                    <a:schemeClr val="tx1"/>
                  </a:solidFill>
                </a:ln>
                <a:solidFill>
                  <a:schemeClr val="bg1"/>
                </a:solidFill>
              </a:rPr>
              <a:t>Health, strength and protection</a:t>
            </a:r>
          </a:p>
          <a:p>
            <a:pPr marL="635000" indent="-520700" defTabSz="800100">
              <a:spcBef>
                <a:spcPct val="20000"/>
              </a:spcBef>
              <a:buFontTx/>
              <a:buAutoNum type="arabicPeriod"/>
              <a:defRPr/>
            </a:pPr>
            <a:r>
              <a:rPr lang="en-US" sz="3200" b="1" dirty="0">
                <a:ln>
                  <a:solidFill>
                    <a:schemeClr val="tx1"/>
                  </a:solidFill>
                </a:ln>
                <a:solidFill>
                  <a:schemeClr val="bg1"/>
                </a:solidFill>
              </a:rPr>
              <a:t>Financial supply</a:t>
            </a:r>
          </a:p>
          <a:p>
            <a:pPr marL="635000" indent="-520700" defTabSz="800100">
              <a:spcBef>
                <a:spcPct val="20000"/>
              </a:spcBef>
              <a:buFontTx/>
              <a:buAutoNum type="arabicPeriod"/>
              <a:defRPr/>
            </a:pPr>
            <a:r>
              <a:rPr lang="en-US" sz="3200" b="1" dirty="0">
                <a:ln>
                  <a:solidFill>
                    <a:schemeClr val="tx1"/>
                  </a:solidFill>
                </a:ln>
                <a:solidFill>
                  <a:schemeClr val="bg1"/>
                </a:solidFill>
              </a:rPr>
              <a:t>Children’s education </a:t>
            </a:r>
          </a:p>
        </p:txBody>
      </p:sp>
      <p:sp>
        <p:nvSpPr>
          <p:cNvPr id="13315" name="Text Box 3"/>
          <p:cNvSpPr txBox="1">
            <a:spLocks noChangeArrowheads="1"/>
          </p:cNvSpPr>
          <p:nvPr/>
        </p:nvSpPr>
        <p:spPr bwMode="auto">
          <a:xfrm>
            <a:off x="990600" y="1117600"/>
            <a:ext cx="7162800" cy="1717393"/>
          </a:xfrm>
          <a:prstGeom prst="rect">
            <a:avLst/>
          </a:prstGeom>
          <a:noFill/>
          <a:ln w="9525">
            <a:noFill/>
            <a:miter lim="800000"/>
            <a:headEnd/>
            <a:tailEnd/>
          </a:ln>
          <a:effectLst/>
        </p:spPr>
        <p:txBody>
          <a:bodyPr wrap="square">
            <a:spAutoFit/>
          </a:bodyPr>
          <a:lstStyle/>
          <a:p>
            <a:pPr algn="ctr">
              <a:lnSpc>
                <a:spcPct val="80000"/>
              </a:lnSpc>
              <a:spcBef>
                <a:spcPct val="50000"/>
              </a:spcBef>
              <a:defRPr/>
            </a:pPr>
            <a:r>
              <a:rPr lang="en-US" sz="4400" b="1" dirty="0" smtClean="0">
                <a:ln w="19050">
                  <a:solidFill>
                    <a:schemeClr val="bg1"/>
                  </a:solidFill>
                </a:ln>
              </a:rPr>
              <a:t>WHEN WE PRAY FOR            THE MISSIONARIES,              WE SHOULD INCLUDE:</a:t>
            </a:r>
            <a:endParaRPr lang="en-US" sz="4400" b="1" dirty="0">
              <a:ln w="19050">
                <a:solidFill>
                  <a:schemeClr val="bg1"/>
                </a:solidFill>
              </a:ln>
            </a:endParaRPr>
          </a:p>
        </p:txBody>
      </p:sp>
      <p:pic>
        <p:nvPicPr>
          <p:cNvPr id="18437" name="Picture 7"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Tree>
    <p:custDataLst>
      <p:tags r:id="rId1"/>
    </p:custData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dissolve">
                                      <p:cBhvr>
                                        <p:cTn id="7" dur="5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dissolve">
                                      <p:cBhvr>
                                        <p:cTn id="12" dur="500"/>
                                        <p:tgtEl>
                                          <p:spTgt spid="133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dissolve">
                                      <p:cBhvr>
                                        <p:cTn id="17" dur="500"/>
                                        <p:tgtEl>
                                          <p:spTgt spid="133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4">
                                            <p:txEl>
                                              <p:pRg st="3" end="3"/>
                                            </p:txEl>
                                          </p:spTgt>
                                        </p:tgtEl>
                                        <p:attrNameLst>
                                          <p:attrName>style.visibility</p:attrName>
                                        </p:attrNameLst>
                                      </p:cBhvr>
                                      <p:to>
                                        <p:strVal val="visible"/>
                                      </p:to>
                                    </p:set>
                                    <p:animEffect transition="in" filter="dissolve">
                                      <p:cBhvr>
                                        <p:cTn id="22" dur="500"/>
                                        <p:tgtEl>
                                          <p:spTgt spid="133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22531" name="Text Box 3"/>
          <p:cNvSpPr txBox="1">
            <a:spLocks noChangeArrowheads="1"/>
          </p:cNvSpPr>
          <p:nvPr/>
        </p:nvSpPr>
        <p:spPr bwMode="auto">
          <a:xfrm>
            <a:off x="457200" y="1276350"/>
            <a:ext cx="8229600" cy="628650"/>
          </a:xfrm>
          <a:prstGeom prst="rect">
            <a:avLst/>
          </a:prstGeom>
          <a:noFill/>
          <a:ln w="9525">
            <a:noFill/>
            <a:miter lim="800000"/>
            <a:headEnd/>
            <a:tailEnd/>
          </a:ln>
          <a:effectLst/>
        </p:spPr>
        <p:txBody>
          <a:bodyPr>
            <a:spAutoFit/>
          </a:bodyPr>
          <a:lstStyle/>
          <a:p>
            <a:pPr algn="ctr">
              <a:lnSpc>
                <a:spcPct val="80000"/>
              </a:lnSpc>
              <a:spcBef>
                <a:spcPct val="50000"/>
              </a:spcBef>
              <a:defRPr/>
            </a:pPr>
            <a:r>
              <a:rPr lang="en-US" sz="4400" b="1" dirty="0" smtClean="0">
                <a:ln w="19050">
                  <a:solidFill>
                    <a:schemeClr val="bg1"/>
                  </a:solidFill>
                </a:ln>
              </a:rPr>
              <a:t>WE SHOULD ALSO INCLUDE:</a:t>
            </a:r>
            <a:endParaRPr lang="en-US" sz="4400" b="1" dirty="0">
              <a:ln w="19050">
                <a:solidFill>
                  <a:schemeClr val="bg1"/>
                </a:solidFill>
              </a:ln>
            </a:endParaRPr>
          </a:p>
        </p:txBody>
      </p:sp>
      <p:pic>
        <p:nvPicPr>
          <p:cNvPr id="19460" name="Picture 4"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
        <p:nvSpPr>
          <p:cNvPr id="22530" name="Rectangle 2"/>
          <p:cNvSpPr>
            <a:spLocks noChangeArrowheads="1"/>
          </p:cNvSpPr>
          <p:nvPr/>
        </p:nvSpPr>
        <p:spPr bwMode="auto">
          <a:xfrm>
            <a:off x="1066800" y="2057400"/>
            <a:ext cx="7010400" cy="3657600"/>
          </a:xfrm>
          <a:prstGeom prst="rect">
            <a:avLst/>
          </a:prstGeom>
          <a:noFill/>
          <a:ln w="9525">
            <a:noFill/>
            <a:miter lim="800000"/>
            <a:headEnd/>
            <a:tailEnd/>
          </a:ln>
          <a:effectLst/>
        </p:spPr>
        <p:txBody>
          <a:bodyPr/>
          <a:lstStyle/>
          <a:p>
            <a:pPr marL="682625" indent="-568325" defTabSz="800100">
              <a:lnSpc>
                <a:spcPct val="110000"/>
              </a:lnSpc>
              <a:spcBef>
                <a:spcPct val="20000"/>
              </a:spcBef>
              <a:buFontTx/>
              <a:buAutoNum type="arabicPeriod" startAt="5"/>
              <a:defRPr/>
            </a:pPr>
            <a:r>
              <a:rPr lang="en-US" sz="3200" b="1" dirty="0">
                <a:ln>
                  <a:solidFill>
                    <a:schemeClr val="tx1"/>
                  </a:solidFill>
                </a:ln>
                <a:solidFill>
                  <a:schemeClr val="bg1"/>
                </a:solidFill>
              </a:rPr>
              <a:t>Care and provision when family members are separated </a:t>
            </a:r>
          </a:p>
          <a:p>
            <a:pPr marL="682625" indent="-568325" defTabSz="800100">
              <a:lnSpc>
                <a:spcPct val="110000"/>
              </a:lnSpc>
              <a:spcBef>
                <a:spcPct val="20000"/>
              </a:spcBef>
              <a:buFontTx/>
              <a:buAutoNum type="arabicPeriod" startAt="5"/>
              <a:defRPr/>
            </a:pPr>
            <a:r>
              <a:rPr lang="en-US" sz="3200" b="1" dirty="0">
                <a:ln>
                  <a:solidFill>
                    <a:schemeClr val="tx1"/>
                  </a:solidFill>
                </a:ln>
                <a:solidFill>
                  <a:schemeClr val="bg1"/>
                </a:solidFill>
              </a:rPr>
              <a:t>Family’s spiritual welfare</a:t>
            </a:r>
          </a:p>
          <a:p>
            <a:pPr marL="682625" indent="-568325" defTabSz="800100">
              <a:lnSpc>
                <a:spcPct val="110000"/>
              </a:lnSpc>
              <a:spcBef>
                <a:spcPct val="20000"/>
              </a:spcBef>
              <a:buFontTx/>
              <a:buAutoNum type="arabicPeriod" startAt="5"/>
              <a:defRPr/>
            </a:pPr>
            <a:r>
              <a:rPr lang="en-US" sz="3200" b="1" dirty="0">
                <a:ln>
                  <a:solidFill>
                    <a:schemeClr val="tx1"/>
                  </a:solidFill>
                </a:ln>
                <a:solidFill>
                  <a:schemeClr val="bg1"/>
                </a:solidFill>
              </a:rPr>
              <a:t>Bind demonic oppression</a:t>
            </a:r>
          </a:p>
          <a:p>
            <a:pPr marL="682625" indent="-568325" defTabSz="800100">
              <a:lnSpc>
                <a:spcPct val="110000"/>
              </a:lnSpc>
              <a:spcBef>
                <a:spcPct val="20000"/>
              </a:spcBef>
              <a:buFontTx/>
              <a:buAutoNum type="arabicPeriod" startAt="5"/>
              <a:defRPr/>
            </a:pPr>
            <a:r>
              <a:rPr lang="en-US" sz="3200" b="1" dirty="0">
                <a:ln>
                  <a:solidFill>
                    <a:schemeClr val="tx1"/>
                  </a:solidFill>
                </a:ln>
                <a:solidFill>
                  <a:schemeClr val="bg1"/>
                </a:solidFill>
              </a:rPr>
              <a:t>The success of their assigned  ministry on the field</a:t>
            </a:r>
          </a:p>
        </p:txBody>
      </p:sp>
    </p:spTree>
    <p:custDataLst>
      <p:tags r:id="rId1"/>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dissolve">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dissolve">
                                      <p:cBhvr>
                                        <p:cTn id="12" dur="500"/>
                                        <p:tgtEl>
                                          <p:spTgt spid="225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0">
                                            <p:txEl>
                                              <p:pRg st="2" end="2"/>
                                            </p:txEl>
                                          </p:spTgt>
                                        </p:tgtEl>
                                        <p:attrNameLst>
                                          <p:attrName>style.visibility</p:attrName>
                                        </p:attrNameLst>
                                      </p:cBhvr>
                                      <p:to>
                                        <p:strVal val="visible"/>
                                      </p:to>
                                    </p:set>
                                    <p:animEffect transition="in" filter="dissolve">
                                      <p:cBhvr>
                                        <p:cTn id="17" dur="500"/>
                                        <p:tgtEl>
                                          <p:spTgt spid="225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530">
                                            <p:txEl>
                                              <p:pRg st="3" end="3"/>
                                            </p:txEl>
                                          </p:spTgt>
                                        </p:tgtEl>
                                        <p:attrNameLst>
                                          <p:attrName>style.visibility</p:attrName>
                                        </p:attrNameLst>
                                      </p:cBhvr>
                                      <p:to>
                                        <p:strVal val="visible"/>
                                      </p:to>
                                    </p:set>
                                    <p:animEffect transition="in" filter="dissolve">
                                      <p:cBhvr>
                                        <p:cTn id="22" dur="500"/>
                                        <p:tgtEl>
                                          <p:spTgt spid="225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19458" name="Rectangle 2"/>
          <p:cNvSpPr>
            <a:spLocks noGrp="1" noChangeArrowheads="1"/>
          </p:cNvSpPr>
          <p:nvPr>
            <p:ph type="title"/>
          </p:nvPr>
        </p:nvSpPr>
        <p:spPr>
          <a:xfrm>
            <a:off x="457200" y="1447800"/>
            <a:ext cx="8229600" cy="1447800"/>
          </a:xfrm>
          <a:effectLst/>
        </p:spPr>
        <p:txBody>
          <a:bodyPr/>
          <a:lstStyle/>
          <a:p>
            <a:pPr eaLnBrk="1" hangingPunct="1">
              <a:defRPr/>
            </a:pPr>
            <a:r>
              <a:rPr lang="en-US" sz="4800" b="1" dirty="0" smtClean="0">
                <a:ln w="19050">
                  <a:solidFill>
                    <a:schemeClr val="bg1"/>
                  </a:solidFill>
                </a:ln>
                <a:solidFill>
                  <a:schemeClr val="tx1"/>
                </a:solidFill>
              </a:rPr>
              <a:t>BE PERSISTENT </a:t>
            </a:r>
            <a:br>
              <a:rPr lang="en-US" sz="4800" b="1" dirty="0" smtClean="0">
                <a:ln w="19050">
                  <a:solidFill>
                    <a:schemeClr val="bg1"/>
                  </a:solidFill>
                </a:ln>
                <a:solidFill>
                  <a:schemeClr val="tx1"/>
                </a:solidFill>
              </a:rPr>
            </a:br>
            <a:r>
              <a:rPr lang="en-US" sz="4800" b="1" dirty="0" smtClean="0">
                <a:ln w="19050">
                  <a:solidFill>
                    <a:schemeClr val="bg1"/>
                  </a:solidFill>
                </a:ln>
                <a:solidFill>
                  <a:schemeClr val="tx1"/>
                </a:solidFill>
              </a:rPr>
              <a:t>IN YOUR PRAYERS</a:t>
            </a:r>
          </a:p>
        </p:txBody>
      </p:sp>
      <p:sp>
        <p:nvSpPr>
          <p:cNvPr id="19459" name="Rectangle 3"/>
          <p:cNvSpPr>
            <a:spLocks noGrp="1" noChangeArrowheads="1"/>
          </p:cNvSpPr>
          <p:nvPr>
            <p:ph type="body" idx="1"/>
          </p:nvPr>
        </p:nvSpPr>
        <p:spPr>
          <a:xfrm>
            <a:off x="457200" y="2971800"/>
            <a:ext cx="8229600" cy="2286000"/>
          </a:xfrm>
          <a:effectLst/>
        </p:spPr>
        <p:txBody>
          <a:bodyPr/>
          <a:lstStyle/>
          <a:p>
            <a:pPr marL="0" indent="0" algn="ctr" eaLnBrk="1" hangingPunct="1">
              <a:lnSpc>
                <a:spcPct val="120000"/>
              </a:lnSpc>
              <a:buFontTx/>
              <a:buNone/>
              <a:defRPr/>
            </a:pPr>
            <a:r>
              <a:rPr lang="en-US" sz="4400" b="1" dirty="0" smtClean="0">
                <a:ln>
                  <a:solidFill>
                    <a:schemeClr val="tx1"/>
                  </a:solidFill>
                </a:ln>
                <a:solidFill>
                  <a:schemeClr val="bg1"/>
                </a:solidFill>
              </a:rPr>
              <a:t>Don't be weary in prayer; keep at it; watch for God's answers… </a:t>
            </a:r>
            <a:r>
              <a:rPr lang="en-US" sz="2800" b="1" dirty="0" smtClean="0">
                <a:ln>
                  <a:solidFill>
                    <a:schemeClr val="tx1"/>
                  </a:solidFill>
                </a:ln>
                <a:solidFill>
                  <a:schemeClr val="bg1"/>
                </a:solidFill>
              </a:rPr>
              <a:t>Col 4:2 TLB</a:t>
            </a:r>
            <a:endParaRPr lang="en-US" sz="4400" b="1" dirty="0" smtClean="0">
              <a:ln>
                <a:solidFill>
                  <a:schemeClr val="tx1"/>
                </a:solidFill>
              </a:ln>
              <a:solidFill>
                <a:schemeClr val="bg1"/>
              </a:solidFill>
            </a:endParaRPr>
          </a:p>
        </p:txBody>
      </p:sp>
      <p:pic>
        <p:nvPicPr>
          <p:cNvPr id="20485" name="Picture 4" descr="M1-101"/>
          <p:cNvPicPr>
            <a:picLocks noChangeAspect="1" noChangeArrowheads="1"/>
          </p:cNvPicPr>
          <p:nvPr/>
        </p:nvPicPr>
        <p:blipFill>
          <a:blip r:embed="rId3" cstate="print"/>
          <a:srcRect/>
          <a:stretch>
            <a:fillRect/>
          </a:stretch>
        </p:blipFill>
        <p:spPr bwMode="auto">
          <a:xfrm>
            <a:off x="0" y="5365750"/>
            <a:ext cx="1981200" cy="1492250"/>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amond(in)">
                                      <p:cBhvr>
                                        <p:cTn id="7" dur="20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25603" name="Rectangle 3"/>
          <p:cNvSpPr>
            <a:spLocks noGrp="1" noChangeArrowheads="1"/>
          </p:cNvSpPr>
          <p:nvPr>
            <p:ph type="title"/>
          </p:nvPr>
        </p:nvSpPr>
        <p:spPr>
          <a:xfrm>
            <a:off x="457200" y="1600200"/>
            <a:ext cx="8229600" cy="1371600"/>
          </a:xfrm>
          <a:effectLst/>
        </p:spPr>
        <p:txBody>
          <a:bodyPr/>
          <a:lstStyle/>
          <a:p>
            <a:pPr eaLnBrk="1" hangingPunct="1">
              <a:lnSpc>
                <a:spcPct val="90000"/>
              </a:lnSpc>
              <a:defRPr/>
            </a:pPr>
            <a:r>
              <a:rPr lang="en-US" sz="4800" b="1" dirty="0" smtClean="0">
                <a:ln w="19050">
                  <a:solidFill>
                    <a:schemeClr val="bg1"/>
                  </a:solidFill>
                </a:ln>
                <a:solidFill>
                  <a:schemeClr val="tx1"/>
                </a:solidFill>
              </a:rPr>
              <a:t>AND REJOICE FOR </a:t>
            </a:r>
            <a:br>
              <a:rPr lang="en-US" sz="4800" b="1" dirty="0" smtClean="0">
                <a:ln w="19050">
                  <a:solidFill>
                    <a:schemeClr val="bg1"/>
                  </a:solidFill>
                </a:ln>
                <a:solidFill>
                  <a:schemeClr val="tx1"/>
                </a:solidFill>
              </a:rPr>
            </a:br>
            <a:r>
              <a:rPr lang="en-US" sz="4800" b="1" dirty="0" smtClean="0">
                <a:ln w="19050">
                  <a:solidFill>
                    <a:schemeClr val="bg1"/>
                  </a:solidFill>
                </a:ln>
                <a:solidFill>
                  <a:schemeClr val="tx1"/>
                </a:solidFill>
              </a:rPr>
              <a:t>THE ANSWER</a:t>
            </a:r>
          </a:p>
        </p:txBody>
      </p:sp>
      <p:sp>
        <p:nvSpPr>
          <p:cNvPr id="25604" name="Rectangle 4"/>
          <p:cNvSpPr>
            <a:spLocks noGrp="1" noChangeArrowheads="1"/>
          </p:cNvSpPr>
          <p:nvPr>
            <p:ph type="body" idx="1"/>
          </p:nvPr>
        </p:nvSpPr>
        <p:spPr>
          <a:xfrm>
            <a:off x="457200" y="2971800"/>
            <a:ext cx="8229600" cy="2286000"/>
          </a:xfrm>
          <a:effectLst/>
        </p:spPr>
        <p:txBody>
          <a:bodyPr/>
          <a:lstStyle/>
          <a:p>
            <a:pPr marL="0" indent="0" algn="ctr" eaLnBrk="1" hangingPunct="1">
              <a:lnSpc>
                <a:spcPct val="120000"/>
              </a:lnSpc>
              <a:buFontTx/>
              <a:buNone/>
              <a:defRPr/>
            </a:pPr>
            <a:r>
              <a:rPr lang="en-US" sz="4400" b="1" dirty="0" smtClean="0">
                <a:ln>
                  <a:solidFill>
                    <a:schemeClr val="tx1"/>
                  </a:solidFill>
                </a:ln>
                <a:solidFill>
                  <a:schemeClr val="bg1"/>
                </a:solidFill>
              </a:rPr>
              <a:t>… and remember to be thankful when (the answers) come.  </a:t>
            </a:r>
            <a:r>
              <a:rPr lang="en-US" sz="2800" b="1" dirty="0" smtClean="0">
                <a:ln>
                  <a:solidFill>
                    <a:schemeClr val="tx1"/>
                  </a:solidFill>
                </a:ln>
                <a:solidFill>
                  <a:schemeClr val="bg1"/>
                </a:solidFill>
              </a:rPr>
              <a:t>Col 4:2 TLB</a:t>
            </a:r>
            <a:endParaRPr lang="en-US" sz="4400" b="1" dirty="0" smtClean="0">
              <a:ln>
                <a:solidFill>
                  <a:schemeClr val="tx1"/>
                </a:solidFill>
              </a:ln>
              <a:solidFill>
                <a:schemeClr val="bg1"/>
              </a:solidFill>
            </a:endParaRPr>
          </a:p>
        </p:txBody>
      </p:sp>
      <p:pic>
        <p:nvPicPr>
          <p:cNvPr id="21509" name="Picture 5" descr="M1-101"/>
          <p:cNvPicPr>
            <a:picLocks noChangeAspect="1" noChangeArrowheads="1"/>
          </p:cNvPicPr>
          <p:nvPr/>
        </p:nvPicPr>
        <p:blipFill>
          <a:blip r:embed="rId3" cstate="print"/>
          <a:srcRect/>
          <a:stretch>
            <a:fillRect/>
          </a:stretch>
        </p:blipFill>
        <p:spPr bwMode="auto">
          <a:xfrm>
            <a:off x="0" y="5365750"/>
            <a:ext cx="1981200" cy="1492250"/>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diamond(out)">
                                      <p:cBhvr>
                                        <p:cTn id="7" dur="2000"/>
                                        <p:tgtEl>
                                          <p:spTgt spid="256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Logo_WAGF_MC"/>
          <p:cNvPicPr>
            <a:picLocks noChangeAspect="1" noChangeArrowheads="1"/>
          </p:cNvPicPr>
          <p:nvPr/>
        </p:nvPicPr>
        <p:blipFill>
          <a:blip r:embed="rId2" cstate="print"/>
          <a:srcRect/>
          <a:stretch>
            <a:fillRect/>
          </a:stretch>
        </p:blipFill>
        <p:spPr bwMode="auto">
          <a:xfrm>
            <a:off x="2290684" y="2209800"/>
            <a:ext cx="4567316" cy="2362200"/>
          </a:xfrm>
          <a:prstGeom prst="rect">
            <a:avLst/>
          </a:prstGeom>
          <a:noFill/>
          <a:ln w="38100">
            <a:solidFill>
              <a:srgbClr val="A6A6A6"/>
            </a:solidFill>
            <a:miter lim="800000"/>
            <a:headEnd/>
            <a:tailEnd/>
          </a:ln>
          <a:effectLst>
            <a:glow rad="101600">
              <a:srgbClr val="C00000">
                <a:alpha val="60000"/>
              </a:srgbClr>
            </a:glow>
          </a:effectLst>
        </p:spPr>
      </p:pic>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18434" name="Rectangle 2"/>
          <p:cNvSpPr>
            <a:spLocks noGrp="1" noChangeArrowheads="1"/>
          </p:cNvSpPr>
          <p:nvPr>
            <p:ph type="title"/>
          </p:nvPr>
        </p:nvSpPr>
        <p:spPr>
          <a:xfrm>
            <a:off x="1371600" y="1219200"/>
            <a:ext cx="6324600" cy="1828800"/>
          </a:xfrm>
          <a:effectLst/>
        </p:spPr>
        <p:txBody>
          <a:bodyPr/>
          <a:lstStyle/>
          <a:p>
            <a:pPr eaLnBrk="1" hangingPunct="1">
              <a:defRPr/>
            </a:pPr>
            <a:r>
              <a:rPr lang="en-US" sz="4000" b="1" dirty="0" smtClean="0">
                <a:ln w="19050">
                  <a:solidFill>
                    <a:schemeClr val="bg1"/>
                  </a:solidFill>
                </a:ln>
                <a:solidFill>
                  <a:schemeClr val="tx1"/>
                </a:solidFill>
              </a:rPr>
              <a:t>PRAYER IS THE FORGOTTEN WEAPON IN MISSIONS</a:t>
            </a:r>
          </a:p>
        </p:txBody>
      </p:sp>
      <p:sp>
        <p:nvSpPr>
          <p:cNvPr id="18436" name="Rectangle 4"/>
          <p:cNvSpPr>
            <a:spLocks noChangeArrowheads="1"/>
          </p:cNvSpPr>
          <p:nvPr/>
        </p:nvSpPr>
        <p:spPr bwMode="auto">
          <a:xfrm>
            <a:off x="685800" y="3292475"/>
            <a:ext cx="7772400" cy="2062103"/>
          </a:xfrm>
          <a:prstGeom prst="rect">
            <a:avLst/>
          </a:prstGeom>
          <a:noFill/>
          <a:ln w="9525">
            <a:noFill/>
            <a:miter lim="800000"/>
            <a:headEnd/>
            <a:tailEnd/>
          </a:ln>
          <a:effectLst/>
        </p:spPr>
        <p:txBody>
          <a:bodyPr>
            <a:spAutoFit/>
          </a:bodyPr>
          <a:lstStyle/>
          <a:p>
            <a:pPr algn="ctr">
              <a:defRPr/>
            </a:pPr>
            <a:r>
              <a:rPr lang="en-US" sz="3200" b="1" dirty="0">
                <a:ln>
                  <a:solidFill>
                    <a:schemeClr val="tx1"/>
                  </a:solidFill>
                </a:ln>
                <a:solidFill>
                  <a:schemeClr val="bg1"/>
                </a:solidFill>
              </a:rPr>
              <a:t>The weapons we fight with are not the weapons of the world. On the contrary, they have divine power to demolish strongholds. </a:t>
            </a:r>
            <a:r>
              <a:rPr lang="en-US" sz="2000" b="1" dirty="0">
                <a:ln>
                  <a:solidFill>
                    <a:schemeClr val="tx1"/>
                  </a:solidFill>
                </a:ln>
                <a:solidFill>
                  <a:schemeClr val="bg1"/>
                </a:solidFill>
              </a:rPr>
              <a:t>2 </a:t>
            </a:r>
            <a:r>
              <a:rPr lang="en-US" sz="2000" b="1" dirty="0" err="1">
                <a:ln>
                  <a:solidFill>
                    <a:schemeClr val="tx1"/>
                  </a:solidFill>
                </a:ln>
                <a:solidFill>
                  <a:schemeClr val="bg1"/>
                </a:solidFill>
              </a:rPr>
              <a:t>Cor</a:t>
            </a:r>
            <a:r>
              <a:rPr lang="en-US" sz="2000" b="1" dirty="0">
                <a:ln>
                  <a:solidFill>
                    <a:schemeClr val="tx1"/>
                  </a:solidFill>
                </a:ln>
                <a:solidFill>
                  <a:schemeClr val="bg1"/>
                </a:solidFill>
              </a:rPr>
              <a:t> 10:4 NIV</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diamond(in)">
                                      <p:cBhvr>
                                        <p:cTn id="7" dur="2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24578" name="Rectangle 2"/>
          <p:cNvSpPr>
            <a:spLocks noGrp="1" noChangeArrowheads="1"/>
          </p:cNvSpPr>
          <p:nvPr>
            <p:ph type="title"/>
          </p:nvPr>
        </p:nvSpPr>
        <p:spPr>
          <a:xfrm>
            <a:off x="457200" y="1371600"/>
            <a:ext cx="8229600" cy="1371600"/>
          </a:xfrm>
          <a:effectLst/>
        </p:spPr>
        <p:txBody>
          <a:bodyPr/>
          <a:lstStyle/>
          <a:p>
            <a:pPr eaLnBrk="1" hangingPunct="1">
              <a:defRPr/>
            </a:pPr>
            <a:r>
              <a:rPr lang="en-US" b="1" dirty="0" smtClean="0">
                <a:ln w="19050">
                  <a:solidFill>
                    <a:schemeClr val="bg1"/>
                  </a:solidFill>
                </a:ln>
                <a:solidFill>
                  <a:schemeClr val="tx1"/>
                </a:solidFill>
              </a:rPr>
              <a:t>PAUL KNEW THAT PRAYER </a:t>
            </a:r>
            <a:br>
              <a:rPr lang="en-US" b="1" dirty="0" smtClean="0">
                <a:ln w="19050">
                  <a:solidFill>
                    <a:schemeClr val="bg1"/>
                  </a:solidFill>
                </a:ln>
                <a:solidFill>
                  <a:schemeClr val="tx1"/>
                </a:solidFill>
              </a:rPr>
            </a:br>
            <a:r>
              <a:rPr lang="en-US" b="1" dirty="0" smtClean="0">
                <a:ln w="19050">
                  <a:solidFill>
                    <a:schemeClr val="bg1"/>
                  </a:solidFill>
                </a:ln>
                <a:solidFill>
                  <a:schemeClr val="tx1"/>
                </a:solidFill>
              </a:rPr>
              <a:t>IS HARD WORK</a:t>
            </a:r>
          </a:p>
        </p:txBody>
      </p:sp>
      <p:sp>
        <p:nvSpPr>
          <p:cNvPr id="24580" name="Rectangle 4"/>
          <p:cNvSpPr>
            <a:spLocks noChangeArrowheads="1"/>
          </p:cNvSpPr>
          <p:nvPr/>
        </p:nvSpPr>
        <p:spPr bwMode="auto">
          <a:xfrm>
            <a:off x="685800" y="2667000"/>
            <a:ext cx="7772400" cy="3354765"/>
          </a:xfrm>
          <a:prstGeom prst="rect">
            <a:avLst/>
          </a:prstGeom>
          <a:noFill/>
          <a:ln w="9525">
            <a:noFill/>
            <a:miter lim="800000"/>
            <a:headEnd/>
            <a:tailEnd/>
          </a:ln>
          <a:effectLst/>
        </p:spPr>
        <p:txBody>
          <a:bodyPr>
            <a:spAutoFit/>
          </a:bodyPr>
          <a:lstStyle/>
          <a:p>
            <a:pPr algn="ctr">
              <a:defRPr/>
            </a:pPr>
            <a:r>
              <a:rPr lang="en-US" sz="3200" b="1" dirty="0">
                <a:ln>
                  <a:solidFill>
                    <a:schemeClr val="tx1"/>
                  </a:solidFill>
                </a:ln>
                <a:solidFill>
                  <a:schemeClr val="bg1"/>
                </a:solidFill>
              </a:rPr>
              <a:t>In the same way, prayer is essential in this ongoing warfare. Pray hard and long. Pray for your brothers and sisters. Keep your eyes open. Keep each other's spirits up so that no one falls behind or drops out.                    </a:t>
            </a:r>
            <a:r>
              <a:rPr lang="en-US" sz="2000" b="1" dirty="0">
                <a:ln>
                  <a:solidFill>
                    <a:schemeClr val="tx1"/>
                  </a:solidFill>
                </a:ln>
                <a:solidFill>
                  <a:schemeClr val="bg1"/>
                </a:solidFill>
              </a:rPr>
              <a:t>Eph 6:18 THE MESSAGE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diamond(out)">
                                      <p:cBhvr>
                                        <p:cTn id="7" dur="20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a:effectLst/>
        </p:spPr>
        <p:txBody>
          <a:bodyPr wrap="none" anchor="ctr"/>
          <a:lstStyle/>
          <a:p>
            <a:endParaRPr lang="en-US"/>
          </a:p>
        </p:txBody>
      </p:sp>
      <p:sp>
        <p:nvSpPr>
          <p:cNvPr id="20482" name="Rectangle 2"/>
          <p:cNvSpPr>
            <a:spLocks noGrp="1" noChangeArrowheads="1"/>
          </p:cNvSpPr>
          <p:nvPr>
            <p:ph type="title"/>
          </p:nvPr>
        </p:nvSpPr>
        <p:spPr>
          <a:xfrm>
            <a:off x="1219200" y="1447800"/>
            <a:ext cx="6705600" cy="1143000"/>
          </a:xfrm>
          <a:effectLst/>
        </p:spPr>
        <p:txBody>
          <a:bodyPr/>
          <a:lstStyle/>
          <a:p>
            <a:pPr eaLnBrk="1" hangingPunct="1">
              <a:defRPr/>
            </a:pPr>
            <a:r>
              <a:rPr lang="en-US" b="1" dirty="0" smtClean="0">
                <a:ln w="19050">
                  <a:solidFill>
                    <a:schemeClr val="bg1"/>
                  </a:solidFill>
                </a:ln>
                <a:solidFill>
                  <a:schemeClr val="tx1"/>
                </a:solidFill>
              </a:rPr>
              <a:t>PAUL KNEW THE VALUE OF PRAYER</a:t>
            </a:r>
          </a:p>
        </p:txBody>
      </p:sp>
      <p:sp>
        <p:nvSpPr>
          <p:cNvPr id="20483" name="Rectangle 3"/>
          <p:cNvSpPr>
            <a:spLocks noGrp="1" noChangeArrowheads="1"/>
          </p:cNvSpPr>
          <p:nvPr>
            <p:ph type="body" idx="1"/>
          </p:nvPr>
        </p:nvSpPr>
        <p:spPr>
          <a:xfrm>
            <a:off x="800100" y="2743200"/>
            <a:ext cx="7543800" cy="3124200"/>
          </a:xfrm>
          <a:effectLst/>
        </p:spPr>
        <p:txBody>
          <a:bodyPr/>
          <a:lstStyle/>
          <a:p>
            <a:pPr marL="0" indent="0" algn="ctr" eaLnBrk="1" hangingPunct="1">
              <a:lnSpc>
                <a:spcPct val="120000"/>
              </a:lnSpc>
              <a:buFontTx/>
              <a:buNone/>
              <a:defRPr/>
            </a:pPr>
            <a:r>
              <a:rPr lang="en-US" b="1" dirty="0" smtClean="0">
                <a:ln>
                  <a:solidFill>
                    <a:schemeClr val="tx1"/>
                  </a:solidFill>
                </a:ln>
                <a:solidFill>
                  <a:srgbClr val="FFFFFF"/>
                </a:solidFill>
              </a:rPr>
              <a:t>Pray for me, too, and ask God to give me the right words as I boldly tell others about the Lord and as I explain to them that his salvation is for the Gentiles too. </a:t>
            </a:r>
            <a:r>
              <a:rPr lang="en-US" sz="2000" b="1" dirty="0" smtClean="0">
                <a:ln>
                  <a:solidFill>
                    <a:schemeClr val="tx1"/>
                  </a:solidFill>
                </a:ln>
                <a:solidFill>
                  <a:srgbClr val="FFFFFF"/>
                </a:solidFill>
              </a:rPr>
              <a:t>Eph 6:19 TLB</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plus(in)">
                                      <p:cBhvr>
                                        <p:cTn id="7" dur="20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21506" name="Rectangle 2"/>
          <p:cNvSpPr>
            <a:spLocks noGrp="1" noChangeArrowheads="1"/>
          </p:cNvSpPr>
          <p:nvPr>
            <p:ph type="title"/>
          </p:nvPr>
        </p:nvSpPr>
        <p:spPr>
          <a:xfrm>
            <a:off x="457200" y="838200"/>
            <a:ext cx="8229600" cy="2133600"/>
          </a:xfrm>
          <a:effectLst/>
        </p:spPr>
        <p:txBody>
          <a:bodyPr/>
          <a:lstStyle/>
          <a:p>
            <a:pPr eaLnBrk="1" hangingPunct="1">
              <a:defRPr/>
            </a:pPr>
            <a:r>
              <a:rPr lang="en-US" sz="4000" b="1" dirty="0" smtClean="0">
                <a:ln w="19050">
                  <a:solidFill>
                    <a:schemeClr val="bg1"/>
                  </a:solidFill>
                </a:ln>
                <a:solidFill>
                  <a:schemeClr val="tx1"/>
                </a:solidFill>
              </a:rPr>
              <a:t>AND HE KNEW HOW MUCH HE NEEDED THE PRAYERS OF HIS PARTNERS AT HOME</a:t>
            </a:r>
          </a:p>
        </p:txBody>
      </p:sp>
      <p:sp>
        <p:nvSpPr>
          <p:cNvPr id="21507" name="Rectangle 3"/>
          <p:cNvSpPr>
            <a:spLocks noGrp="1" noChangeArrowheads="1"/>
          </p:cNvSpPr>
          <p:nvPr>
            <p:ph type="body" idx="1"/>
          </p:nvPr>
        </p:nvSpPr>
        <p:spPr>
          <a:xfrm>
            <a:off x="457200" y="2743200"/>
            <a:ext cx="8229600" cy="3352800"/>
          </a:xfrm>
          <a:effectLst/>
        </p:spPr>
        <p:txBody>
          <a:bodyPr/>
          <a:lstStyle/>
          <a:p>
            <a:pPr marL="0" indent="0" algn="ctr" eaLnBrk="1" hangingPunct="1">
              <a:lnSpc>
                <a:spcPct val="110000"/>
              </a:lnSpc>
              <a:buFontTx/>
              <a:buNone/>
              <a:defRPr/>
            </a:pPr>
            <a:r>
              <a:rPr lang="en-US" b="1" dirty="0" smtClean="0">
                <a:ln>
                  <a:solidFill>
                    <a:schemeClr val="tx1"/>
                  </a:solidFill>
                </a:ln>
                <a:solidFill>
                  <a:schemeClr val="bg1"/>
                </a:solidFill>
              </a:rPr>
              <a:t>Don't forget to pray for us too, that God will give us many chances to preach the Good News of Christ for which I am here in jail.  Pray that I will be bold enough to tell it freely and fully and make it plain,  	    as, of course, I should. </a:t>
            </a:r>
            <a:r>
              <a:rPr lang="en-US" sz="2000" b="1" dirty="0" smtClean="0">
                <a:ln>
                  <a:solidFill>
                    <a:schemeClr val="tx1"/>
                  </a:solidFill>
                </a:ln>
                <a:solidFill>
                  <a:schemeClr val="bg1"/>
                </a:solidFill>
              </a:rPr>
              <a:t>Col 4:3 TLB</a:t>
            </a:r>
            <a:endParaRPr lang="en-US" b="1" dirty="0" smtClean="0">
              <a:ln>
                <a:solidFill>
                  <a:schemeClr val="tx1"/>
                </a:solidFill>
              </a:ln>
              <a:solidFill>
                <a:schemeClr val="bg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plus(out)">
                                      <p:cBhvr>
                                        <p:cTn id="7" dur="2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12"/>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6146" name="Rectangle 2"/>
          <p:cNvSpPr>
            <a:spLocks noGrp="1" noChangeArrowheads="1"/>
          </p:cNvSpPr>
          <p:nvPr>
            <p:ph type="body" idx="1"/>
          </p:nvPr>
        </p:nvSpPr>
        <p:spPr>
          <a:xfrm>
            <a:off x="914400" y="2209800"/>
            <a:ext cx="7315200" cy="1981200"/>
          </a:xfrm>
          <a:effectLst/>
        </p:spPr>
        <p:txBody>
          <a:bodyPr/>
          <a:lstStyle/>
          <a:p>
            <a:pPr eaLnBrk="1" hangingPunct="1">
              <a:spcBef>
                <a:spcPts val="1200"/>
              </a:spcBef>
              <a:tabLst>
                <a:tab pos="576263" algn="l"/>
              </a:tabLst>
              <a:defRPr/>
            </a:pPr>
            <a:r>
              <a:rPr lang="en-US" b="1" dirty="0" smtClean="0">
                <a:ln>
                  <a:solidFill>
                    <a:schemeClr val="tx1"/>
                  </a:solidFill>
                </a:ln>
                <a:solidFill>
                  <a:schemeClr val="bg1"/>
                </a:solidFill>
              </a:rPr>
              <a:t>It will send out workers who are God called workers.</a:t>
            </a:r>
          </a:p>
          <a:p>
            <a:pPr eaLnBrk="1" hangingPunct="1">
              <a:tabLst>
                <a:tab pos="576263" algn="l"/>
              </a:tabLst>
              <a:defRPr/>
            </a:pPr>
            <a:r>
              <a:rPr lang="en-US" b="1" dirty="0" smtClean="0">
                <a:ln>
                  <a:solidFill>
                    <a:schemeClr val="tx1"/>
                  </a:solidFill>
                </a:ln>
                <a:solidFill>
                  <a:schemeClr val="bg1"/>
                </a:solidFill>
              </a:rPr>
              <a:t>It will train them in God’s school of the Holy Spirit.</a:t>
            </a:r>
          </a:p>
        </p:txBody>
      </p:sp>
      <p:sp>
        <p:nvSpPr>
          <p:cNvPr id="6151" name="Text Box 7"/>
          <p:cNvSpPr txBox="1">
            <a:spLocks noChangeArrowheads="1"/>
          </p:cNvSpPr>
          <p:nvPr/>
        </p:nvSpPr>
        <p:spPr bwMode="auto">
          <a:xfrm>
            <a:off x="2209800" y="4343400"/>
            <a:ext cx="6096000" cy="2062103"/>
          </a:xfrm>
          <a:prstGeom prst="rect">
            <a:avLst/>
          </a:prstGeom>
          <a:noFill/>
          <a:ln w="9525">
            <a:noFill/>
            <a:miter lim="800000"/>
            <a:headEnd/>
            <a:tailEnd/>
          </a:ln>
          <a:effectLst/>
        </p:spPr>
        <p:txBody>
          <a:bodyPr>
            <a:spAutoFit/>
          </a:bodyPr>
          <a:lstStyle/>
          <a:p>
            <a:pPr marL="280988" indent="-280988">
              <a:buFontTx/>
              <a:buChar char="•"/>
            </a:pPr>
            <a:r>
              <a:rPr lang="en-US" sz="3200" b="1" dirty="0">
                <a:ln>
                  <a:solidFill>
                    <a:schemeClr val="tx1"/>
                  </a:solidFill>
                </a:ln>
                <a:solidFill>
                  <a:schemeClr val="bg1"/>
                </a:solidFill>
              </a:rPr>
              <a:t>It will send them to the right fields.</a:t>
            </a:r>
          </a:p>
          <a:p>
            <a:pPr marL="280988" indent="-280988">
              <a:buFontTx/>
              <a:buChar char="•"/>
            </a:pPr>
            <a:r>
              <a:rPr lang="en-US" sz="3200" b="1" dirty="0">
                <a:ln>
                  <a:solidFill>
                    <a:schemeClr val="tx1"/>
                  </a:solidFill>
                </a:ln>
                <a:solidFill>
                  <a:schemeClr val="bg1"/>
                </a:solidFill>
              </a:rPr>
              <a:t>It will sustain them when they go.</a:t>
            </a:r>
            <a:endParaRPr lang="en-US" sz="3200" dirty="0">
              <a:ln>
                <a:solidFill>
                  <a:schemeClr val="tx1"/>
                </a:solidFill>
              </a:ln>
              <a:solidFill>
                <a:schemeClr val="bg1"/>
              </a:solidFill>
            </a:endParaRPr>
          </a:p>
        </p:txBody>
      </p:sp>
      <p:pic>
        <p:nvPicPr>
          <p:cNvPr id="7173" name="Picture 10"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
        <p:nvSpPr>
          <p:cNvPr id="6155" name="Rectangle 11"/>
          <p:cNvSpPr>
            <a:spLocks noChangeArrowheads="1"/>
          </p:cNvSpPr>
          <p:nvPr/>
        </p:nvSpPr>
        <p:spPr bwMode="auto">
          <a:xfrm>
            <a:off x="762000" y="914400"/>
            <a:ext cx="7620000" cy="1295400"/>
          </a:xfrm>
          <a:prstGeom prst="rect">
            <a:avLst/>
          </a:prstGeom>
          <a:noFill/>
          <a:ln w="9525">
            <a:noFill/>
            <a:miter lim="800000"/>
            <a:headEnd/>
            <a:tailEnd/>
          </a:ln>
          <a:effectLst/>
        </p:spPr>
        <p:txBody>
          <a:bodyPr anchor="ctr"/>
          <a:lstStyle/>
          <a:p>
            <a:pPr algn="ctr">
              <a:defRPr/>
            </a:pPr>
            <a:r>
              <a:rPr lang="en-US" sz="4000" b="1" dirty="0">
                <a:ln w="19050">
                  <a:solidFill>
                    <a:schemeClr val="bg1"/>
                  </a:solidFill>
                </a:ln>
              </a:rPr>
              <a:t>PRAYER WILL RESULT </a:t>
            </a:r>
            <a:br>
              <a:rPr lang="en-US" sz="4000" b="1" dirty="0">
                <a:ln w="19050">
                  <a:solidFill>
                    <a:schemeClr val="bg1"/>
                  </a:solidFill>
                </a:ln>
              </a:rPr>
            </a:br>
            <a:r>
              <a:rPr lang="en-US" sz="4000" b="1" dirty="0">
                <a:ln w="19050">
                  <a:solidFill>
                    <a:schemeClr val="bg1"/>
                  </a:solidFill>
                </a:ln>
              </a:rPr>
              <a:t>IN MORE WORKERS</a:t>
            </a:r>
          </a:p>
        </p:txBody>
      </p:sp>
    </p:spTree>
    <p:custDataLst>
      <p:tags r:id="rId1"/>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dissolve">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dissolve">
                                      <p:cBhvr>
                                        <p:cTn id="12" dur="5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51">
                                            <p:txEl>
                                              <p:pRg st="0" end="0"/>
                                            </p:txEl>
                                          </p:spTgt>
                                        </p:tgtEl>
                                        <p:attrNameLst>
                                          <p:attrName>style.visibility</p:attrName>
                                        </p:attrNameLst>
                                      </p:cBhvr>
                                      <p:to>
                                        <p:strVal val="visible"/>
                                      </p:to>
                                    </p:set>
                                    <p:animEffect transition="in" filter="dissolve">
                                      <p:cBhvr>
                                        <p:cTn id="17" dur="500"/>
                                        <p:tgtEl>
                                          <p:spTgt spid="615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51">
                                            <p:txEl>
                                              <p:pRg st="1" end="1"/>
                                            </p:txEl>
                                          </p:spTgt>
                                        </p:tgtEl>
                                        <p:attrNameLst>
                                          <p:attrName>style.visibility</p:attrName>
                                        </p:attrNameLst>
                                      </p:cBhvr>
                                      <p:to>
                                        <p:strVal val="visible"/>
                                      </p:to>
                                    </p:set>
                                    <p:animEffect transition="in" filter="dissolve">
                                      <p:cBhvr>
                                        <p:cTn id="22" dur="500"/>
                                        <p:tgtEl>
                                          <p:spTgt spid="61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P spid="615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11"/>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7171" name="Rectangle 3"/>
          <p:cNvSpPr>
            <a:spLocks noGrp="1" noChangeArrowheads="1"/>
          </p:cNvSpPr>
          <p:nvPr>
            <p:ph type="body" idx="1"/>
          </p:nvPr>
        </p:nvSpPr>
        <p:spPr>
          <a:xfrm>
            <a:off x="1066800" y="1905000"/>
            <a:ext cx="7772400" cy="3200400"/>
          </a:xfrm>
          <a:effectLst/>
        </p:spPr>
        <p:txBody>
          <a:bodyPr/>
          <a:lstStyle/>
          <a:p>
            <a:pPr eaLnBrk="1" hangingPunct="1">
              <a:tabLst>
                <a:tab pos="576263" algn="l"/>
              </a:tabLst>
              <a:defRPr/>
            </a:pPr>
            <a:r>
              <a:rPr lang="en-US" b="1" dirty="0" smtClean="0">
                <a:ln>
                  <a:solidFill>
                    <a:schemeClr val="tx1"/>
                  </a:solidFill>
                </a:ln>
                <a:solidFill>
                  <a:schemeClr val="bg1"/>
                </a:solidFill>
              </a:rPr>
              <a:t>God can reach the checkbooks that we cannot.</a:t>
            </a:r>
          </a:p>
          <a:p>
            <a:pPr eaLnBrk="1" hangingPunct="1">
              <a:tabLst>
                <a:tab pos="576263" algn="l"/>
              </a:tabLst>
              <a:defRPr/>
            </a:pPr>
            <a:r>
              <a:rPr lang="en-US" b="1" dirty="0" smtClean="0">
                <a:ln>
                  <a:solidFill>
                    <a:schemeClr val="tx1"/>
                  </a:solidFill>
                </a:ln>
                <a:solidFill>
                  <a:schemeClr val="bg1"/>
                </a:solidFill>
              </a:rPr>
              <a:t>The Holy Spirit can call thousands of believers and bless them beyond measure, using their abilities to earn the finances to support missions.</a:t>
            </a:r>
          </a:p>
        </p:txBody>
      </p:sp>
      <p:sp>
        <p:nvSpPr>
          <p:cNvPr id="7175" name="Text Box 7"/>
          <p:cNvSpPr txBox="1">
            <a:spLocks noChangeArrowheads="1"/>
          </p:cNvSpPr>
          <p:nvPr/>
        </p:nvSpPr>
        <p:spPr bwMode="auto">
          <a:xfrm>
            <a:off x="2133600" y="5105400"/>
            <a:ext cx="6477000" cy="1421928"/>
          </a:xfrm>
          <a:prstGeom prst="rect">
            <a:avLst/>
          </a:prstGeom>
          <a:noFill/>
          <a:ln w="9525">
            <a:noFill/>
            <a:miter lim="800000"/>
            <a:headEnd/>
            <a:tailEnd/>
          </a:ln>
          <a:effectLst/>
        </p:spPr>
        <p:txBody>
          <a:bodyPr>
            <a:spAutoFit/>
          </a:bodyPr>
          <a:lstStyle/>
          <a:p>
            <a:pPr marL="341313" indent="-341313">
              <a:lnSpc>
                <a:spcPct val="90000"/>
              </a:lnSpc>
              <a:spcBef>
                <a:spcPct val="20000"/>
              </a:spcBef>
              <a:buFontTx/>
              <a:buChar char="•"/>
            </a:pPr>
            <a:r>
              <a:rPr lang="en-US" sz="3200" b="1">
                <a:ln>
                  <a:solidFill>
                    <a:schemeClr val="tx1"/>
                  </a:solidFill>
                </a:ln>
                <a:solidFill>
                  <a:schemeClr val="bg1"/>
                </a:solidFill>
              </a:rPr>
              <a:t>Through prayer God can and will call many to become Senders. </a:t>
            </a:r>
            <a:endParaRPr lang="en-US" sz="3200">
              <a:ln>
                <a:solidFill>
                  <a:schemeClr val="tx1"/>
                </a:solidFill>
              </a:ln>
              <a:solidFill>
                <a:schemeClr val="bg1"/>
              </a:solidFill>
            </a:endParaRPr>
          </a:p>
        </p:txBody>
      </p:sp>
      <p:pic>
        <p:nvPicPr>
          <p:cNvPr id="8197" name="Picture 8"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
        <p:nvSpPr>
          <p:cNvPr id="7178" name="Rectangle 10"/>
          <p:cNvSpPr>
            <a:spLocks noChangeArrowheads="1"/>
          </p:cNvSpPr>
          <p:nvPr/>
        </p:nvSpPr>
        <p:spPr bwMode="auto">
          <a:xfrm>
            <a:off x="762000" y="609600"/>
            <a:ext cx="7543800" cy="1295400"/>
          </a:xfrm>
          <a:prstGeom prst="rect">
            <a:avLst/>
          </a:prstGeom>
          <a:noFill/>
          <a:ln w="9525">
            <a:noFill/>
            <a:miter lim="800000"/>
            <a:headEnd/>
            <a:tailEnd/>
          </a:ln>
          <a:effectLst/>
        </p:spPr>
        <p:txBody>
          <a:bodyPr anchor="ctr"/>
          <a:lstStyle/>
          <a:p>
            <a:pPr algn="ctr">
              <a:defRPr/>
            </a:pPr>
            <a:r>
              <a:rPr lang="en-US" sz="4000" b="1" dirty="0">
                <a:ln w="19050">
                  <a:solidFill>
                    <a:schemeClr val="bg1"/>
                  </a:solidFill>
                </a:ln>
              </a:rPr>
              <a:t>PRAYER WILL SUPPLY </a:t>
            </a:r>
            <a:br>
              <a:rPr lang="en-US" sz="4000" b="1" dirty="0">
                <a:ln w="19050">
                  <a:solidFill>
                    <a:schemeClr val="bg1"/>
                  </a:solidFill>
                </a:ln>
              </a:rPr>
            </a:br>
            <a:r>
              <a:rPr lang="en-US" sz="4000" b="1" dirty="0">
                <a:ln w="19050">
                  <a:solidFill>
                    <a:schemeClr val="bg1"/>
                  </a:solidFill>
                </a:ln>
              </a:rPr>
              <a:t>THE NEEDED FINANCE</a:t>
            </a:r>
          </a:p>
        </p:txBody>
      </p:sp>
    </p:spTree>
    <p:custDataLst>
      <p:tags r:id="rId1"/>
    </p:custData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dissolv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75"/>
                                        </p:tgtEl>
                                        <p:attrNameLst>
                                          <p:attrName>style.visibility</p:attrName>
                                        </p:attrNameLst>
                                      </p:cBhvr>
                                      <p:to>
                                        <p:strVal val="visible"/>
                                      </p:to>
                                    </p:set>
                                    <p:animEffect transition="in" filter="dissolve">
                                      <p:cBhvr>
                                        <p:cTn id="17"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5"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0"/>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8195" name="Rectangle 3"/>
          <p:cNvSpPr>
            <a:spLocks noGrp="1" noChangeArrowheads="1"/>
          </p:cNvSpPr>
          <p:nvPr>
            <p:ph type="body" idx="1"/>
          </p:nvPr>
        </p:nvSpPr>
        <p:spPr>
          <a:xfrm>
            <a:off x="685800" y="1905000"/>
            <a:ext cx="7696200" cy="3124200"/>
          </a:xfrm>
          <a:effectLst/>
        </p:spPr>
        <p:txBody>
          <a:bodyPr/>
          <a:lstStyle/>
          <a:p>
            <a:pPr eaLnBrk="1" hangingPunct="1">
              <a:lnSpc>
                <a:spcPct val="80000"/>
              </a:lnSpc>
              <a:tabLst>
                <a:tab pos="576263" algn="l"/>
              </a:tabLst>
              <a:defRPr/>
            </a:pPr>
            <a:r>
              <a:rPr lang="en-US" b="1" dirty="0" smtClean="0">
                <a:ln>
                  <a:solidFill>
                    <a:schemeClr val="tx1"/>
                  </a:solidFill>
                </a:ln>
                <a:solidFill>
                  <a:schemeClr val="bg1"/>
                </a:solidFill>
              </a:rPr>
              <a:t>Open countries closed to the gospel.</a:t>
            </a:r>
          </a:p>
          <a:p>
            <a:pPr eaLnBrk="1" hangingPunct="1">
              <a:lnSpc>
                <a:spcPct val="80000"/>
              </a:lnSpc>
              <a:tabLst>
                <a:tab pos="576263" algn="l"/>
              </a:tabLst>
              <a:defRPr/>
            </a:pPr>
            <a:r>
              <a:rPr lang="en-US" b="1" dirty="0" smtClean="0">
                <a:ln>
                  <a:solidFill>
                    <a:schemeClr val="tx1"/>
                  </a:solidFill>
                </a:ln>
                <a:solidFill>
                  <a:schemeClr val="bg1"/>
                </a:solidFill>
              </a:rPr>
              <a:t>Enter the offices of kings and presidents.</a:t>
            </a:r>
          </a:p>
          <a:p>
            <a:pPr eaLnBrk="1" hangingPunct="1">
              <a:lnSpc>
                <a:spcPct val="80000"/>
              </a:lnSpc>
              <a:tabLst>
                <a:tab pos="576263" algn="l"/>
              </a:tabLst>
              <a:defRPr/>
            </a:pPr>
            <a:r>
              <a:rPr lang="en-US" b="1" dirty="0" smtClean="0">
                <a:ln>
                  <a:solidFill>
                    <a:schemeClr val="tx1"/>
                  </a:solidFill>
                </a:ln>
                <a:solidFill>
                  <a:schemeClr val="bg1"/>
                </a:solidFill>
              </a:rPr>
              <a:t>Change the course of wars and uprisings. </a:t>
            </a:r>
          </a:p>
          <a:p>
            <a:pPr eaLnBrk="1" hangingPunct="1">
              <a:lnSpc>
                <a:spcPct val="80000"/>
              </a:lnSpc>
              <a:tabLst>
                <a:tab pos="576263" algn="l"/>
              </a:tabLst>
              <a:defRPr/>
            </a:pPr>
            <a:r>
              <a:rPr lang="en-US" b="1" dirty="0" smtClean="0">
                <a:ln>
                  <a:solidFill>
                    <a:schemeClr val="tx1"/>
                  </a:solidFill>
                </a:ln>
                <a:solidFill>
                  <a:schemeClr val="bg1"/>
                </a:solidFill>
              </a:rPr>
              <a:t>Protect the missionaries from sickness and danger.</a:t>
            </a:r>
          </a:p>
        </p:txBody>
      </p:sp>
      <p:pic>
        <p:nvPicPr>
          <p:cNvPr id="9220" name="Picture 7"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
        <p:nvSpPr>
          <p:cNvPr id="8200" name="Text Box 8"/>
          <p:cNvSpPr txBox="1">
            <a:spLocks noChangeArrowheads="1"/>
          </p:cNvSpPr>
          <p:nvPr/>
        </p:nvSpPr>
        <p:spPr bwMode="auto">
          <a:xfrm>
            <a:off x="2286000" y="4953000"/>
            <a:ext cx="6019800" cy="1569660"/>
          </a:xfrm>
          <a:prstGeom prst="rect">
            <a:avLst/>
          </a:prstGeom>
          <a:noFill/>
          <a:ln w="9525">
            <a:noFill/>
            <a:miter lim="800000"/>
            <a:headEnd/>
            <a:tailEnd/>
          </a:ln>
          <a:effectLst/>
        </p:spPr>
        <p:txBody>
          <a:bodyPr>
            <a:spAutoFit/>
          </a:bodyPr>
          <a:lstStyle/>
          <a:p>
            <a:pPr marL="288925" indent="-288925">
              <a:spcBef>
                <a:spcPct val="50000"/>
              </a:spcBef>
              <a:buFontTx/>
              <a:buChar char="•"/>
            </a:pPr>
            <a:r>
              <a:rPr lang="en-US" sz="3200" b="1">
                <a:ln>
                  <a:solidFill>
                    <a:schemeClr val="tx1"/>
                  </a:solidFill>
                </a:ln>
                <a:solidFill>
                  <a:schemeClr val="bg1"/>
                </a:solidFill>
              </a:rPr>
              <a:t>Remove the loneliness and homesickness from the heart of the missionaries.</a:t>
            </a:r>
          </a:p>
        </p:txBody>
      </p:sp>
      <p:sp>
        <p:nvSpPr>
          <p:cNvPr id="8201" name="Rectangle 9"/>
          <p:cNvSpPr>
            <a:spLocks noChangeArrowheads="1"/>
          </p:cNvSpPr>
          <p:nvPr/>
        </p:nvSpPr>
        <p:spPr bwMode="auto">
          <a:xfrm>
            <a:off x="762000" y="533400"/>
            <a:ext cx="7620000" cy="1295400"/>
          </a:xfrm>
          <a:prstGeom prst="rect">
            <a:avLst/>
          </a:prstGeom>
          <a:noFill/>
          <a:ln w="9525">
            <a:noFill/>
            <a:miter lim="800000"/>
            <a:headEnd/>
            <a:tailEnd/>
          </a:ln>
          <a:effectLst/>
        </p:spPr>
        <p:txBody>
          <a:bodyPr anchor="ctr"/>
          <a:lstStyle/>
          <a:p>
            <a:pPr algn="ctr">
              <a:defRPr/>
            </a:pPr>
            <a:r>
              <a:rPr lang="en-US" sz="4000" b="1" dirty="0">
                <a:ln w="19050">
                  <a:solidFill>
                    <a:schemeClr val="bg1"/>
                  </a:solidFill>
                </a:ln>
              </a:rPr>
              <a:t>PRAYER WILL REMOVE </a:t>
            </a:r>
            <a:br>
              <a:rPr lang="en-US" sz="4000" b="1" dirty="0">
                <a:ln w="19050">
                  <a:solidFill>
                    <a:schemeClr val="bg1"/>
                  </a:solidFill>
                </a:ln>
              </a:rPr>
            </a:br>
            <a:r>
              <a:rPr lang="en-US" sz="4000" b="1" dirty="0">
                <a:ln w="19050">
                  <a:solidFill>
                    <a:schemeClr val="bg1"/>
                  </a:solidFill>
                </a:ln>
              </a:rPr>
              <a:t>THE DIFFICULTIES</a:t>
            </a:r>
          </a:p>
        </p:txBody>
      </p:sp>
    </p:spTree>
    <p:custDataLst>
      <p:tags r:id="rId1"/>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ssolv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dissolv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dissolv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dissolve">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200"/>
                                        </p:tgtEl>
                                        <p:attrNameLst>
                                          <p:attrName>style.visibility</p:attrName>
                                        </p:attrNameLst>
                                      </p:cBhvr>
                                      <p:to>
                                        <p:strVal val="visible"/>
                                      </p:to>
                                    </p:set>
                                    <p:animEffect transition="in" filter="dissolve">
                                      <p:cBhvr>
                                        <p:cTn id="27" dur="5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P spid="820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0"/>
          <p:cNvSpPr>
            <a:spLocks noChangeArrowheads="1"/>
          </p:cNvSpPr>
          <p:nvPr/>
        </p:nvSpPr>
        <p:spPr bwMode="auto">
          <a:xfrm>
            <a:off x="0" y="0"/>
            <a:ext cx="9144000" cy="6858000"/>
          </a:xfrm>
          <a:prstGeom prst="rect">
            <a:avLst/>
          </a:prstGeom>
          <a:gradFill rotWithShape="1">
            <a:gsLst>
              <a:gs pos="0">
                <a:srgbClr val="FF7C80"/>
              </a:gs>
              <a:gs pos="100000">
                <a:schemeClr val="tx1">
                  <a:alpha val="0"/>
                </a:schemeClr>
              </a:gs>
            </a:gsLst>
            <a:lin ang="5400000" scaled="1"/>
          </a:gradFill>
          <a:ln w="9525">
            <a:solidFill>
              <a:schemeClr val="tx1"/>
            </a:solidFill>
            <a:miter lim="800000"/>
            <a:headEnd/>
            <a:tailEnd/>
          </a:ln>
        </p:spPr>
        <p:txBody>
          <a:bodyPr wrap="none" anchor="ctr"/>
          <a:lstStyle/>
          <a:p>
            <a:endParaRPr lang="en-US"/>
          </a:p>
        </p:txBody>
      </p:sp>
      <p:sp>
        <p:nvSpPr>
          <p:cNvPr id="9219" name="Rectangle 3"/>
          <p:cNvSpPr>
            <a:spLocks noGrp="1" noChangeArrowheads="1"/>
          </p:cNvSpPr>
          <p:nvPr>
            <p:ph type="body" idx="1"/>
          </p:nvPr>
        </p:nvSpPr>
        <p:spPr>
          <a:xfrm>
            <a:off x="990600" y="2057400"/>
            <a:ext cx="7543800" cy="3017838"/>
          </a:xfrm>
          <a:effectLst/>
        </p:spPr>
        <p:txBody>
          <a:bodyPr/>
          <a:lstStyle/>
          <a:p>
            <a:pPr eaLnBrk="1" hangingPunct="1">
              <a:lnSpc>
                <a:spcPct val="90000"/>
              </a:lnSpc>
              <a:tabLst>
                <a:tab pos="576263" algn="l"/>
              </a:tabLst>
              <a:defRPr/>
            </a:pPr>
            <a:r>
              <a:rPr lang="en-US" b="1" dirty="0" smtClean="0">
                <a:ln>
                  <a:solidFill>
                    <a:schemeClr val="tx1"/>
                  </a:solidFill>
                </a:ln>
                <a:solidFill>
                  <a:schemeClr val="bg1"/>
                </a:solidFill>
              </a:rPr>
              <a:t>Remove prejudice against the gospel and the missionary.</a:t>
            </a:r>
          </a:p>
          <a:p>
            <a:pPr eaLnBrk="1" hangingPunct="1">
              <a:lnSpc>
                <a:spcPct val="90000"/>
              </a:lnSpc>
              <a:tabLst>
                <a:tab pos="576263" algn="l"/>
              </a:tabLst>
              <a:defRPr/>
            </a:pPr>
            <a:r>
              <a:rPr lang="en-US" b="1" dirty="0" smtClean="0">
                <a:ln>
                  <a:solidFill>
                    <a:schemeClr val="tx1"/>
                  </a:solidFill>
                </a:ln>
                <a:solidFill>
                  <a:schemeClr val="bg1"/>
                </a:solidFill>
              </a:rPr>
              <a:t>Wipe away spiritual blindness from  the eyes of millions.</a:t>
            </a:r>
          </a:p>
          <a:p>
            <a:pPr eaLnBrk="1" hangingPunct="1">
              <a:lnSpc>
                <a:spcPct val="90000"/>
              </a:lnSpc>
              <a:tabLst>
                <a:tab pos="576263" algn="l"/>
              </a:tabLst>
              <a:defRPr/>
            </a:pPr>
            <a:r>
              <a:rPr lang="en-US" b="1" dirty="0" smtClean="0">
                <a:ln>
                  <a:solidFill>
                    <a:schemeClr val="tx1"/>
                  </a:solidFill>
                </a:ln>
                <a:solidFill>
                  <a:schemeClr val="bg1"/>
                </a:solidFill>
              </a:rPr>
              <a:t>Bring spiritual awakening that will shake whole nations. </a:t>
            </a:r>
          </a:p>
        </p:txBody>
      </p:sp>
      <p:pic>
        <p:nvPicPr>
          <p:cNvPr id="10244" name="Picture 8" descr="M1-101"/>
          <p:cNvPicPr>
            <a:picLocks noChangeAspect="1" noChangeArrowheads="1"/>
          </p:cNvPicPr>
          <p:nvPr/>
        </p:nvPicPr>
        <p:blipFill>
          <a:blip r:embed="rId4" cstate="print"/>
          <a:srcRect/>
          <a:stretch>
            <a:fillRect/>
          </a:stretch>
        </p:blipFill>
        <p:spPr bwMode="auto">
          <a:xfrm>
            <a:off x="0" y="5365750"/>
            <a:ext cx="1981200" cy="1492250"/>
          </a:xfrm>
          <a:prstGeom prst="rect">
            <a:avLst/>
          </a:prstGeom>
          <a:noFill/>
          <a:ln w="9525">
            <a:noFill/>
            <a:miter lim="800000"/>
            <a:headEnd/>
            <a:tailEnd/>
          </a:ln>
        </p:spPr>
      </p:pic>
      <p:sp>
        <p:nvSpPr>
          <p:cNvPr id="9220" name="Text Box 4"/>
          <p:cNvSpPr txBox="1">
            <a:spLocks noChangeArrowheads="1"/>
          </p:cNvSpPr>
          <p:nvPr/>
        </p:nvSpPr>
        <p:spPr bwMode="auto">
          <a:xfrm>
            <a:off x="914400" y="5029200"/>
            <a:ext cx="7315200" cy="1190625"/>
          </a:xfrm>
          <a:prstGeom prst="rect">
            <a:avLst/>
          </a:prstGeom>
          <a:noFill/>
          <a:ln w="9525">
            <a:noFill/>
            <a:miter lim="800000"/>
            <a:headEnd/>
            <a:tailEnd/>
          </a:ln>
        </p:spPr>
        <p:txBody>
          <a:bodyPr>
            <a:spAutoFit/>
          </a:bodyPr>
          <a:lstStyle/>
          <a:p>
            <a:pPr algn="ctr">
              <a:spcBef>
                <a:spcPct val="50000"/>
              </a:spcBef>
            </a:pPr>
            <a:r>
              <a:rPr lang="en-US" sz="3600" b="1" dirty="0">
                <a:ln>
                  <a:solidFill>
                    <a:schemeClr val="bg1"/>
                  </a:solidFill>
                </a:ln>
                <a:solidFill>
                  <a:srgbClr val="FF7C80"/>
                </a:solidFill>
              </a:rPr>
              <a:t>THE BATTLE WILL ONLY BE WON THROUGH PRAYER</a:t>
            </a:r>
          </a:p>
        </p:txBody>
      </p:sp>
      <p:sp>
        <p:nvSpPr>
          <p:cNvPr id="9225" name="Rectangle 9"/>
          <p:cNvSpPr>
            <a:spLocks noChangeArrowheads="1"/>
          </p:cNvSpPr>
          <p:nvPr/>
        </p:nvSpPr>
        <p:spPr bwMode="auto">
          <a:xfrm>
            <a:off x="381000" y="685800"/>
            <a:ext cx="8305800" cy="1295400"/>
          </a:xfrm>
          <a:prstGeom prst="rect">
            <a:avLst/>
          </a:prstGeom>
          <a:noFill/>
          <a:ln w="9525">
            <a:noFill/>
            <a:miter lim="800000"/>
            <a:headEnd/>
            <a:tailEnd/>
          </a:ln>
          <a:effectLst/>
        </p:spPr>
        <p:txBody>
          <a:bodyPr anchor="ctr"/>
          <a:lstStyle/>
          <a:p>
            <a:pPr algn="ctr">
              <a:defRPr/>
            </a:pPr>
            <a:r>
              <a:rPr lang="en-US" sz="4000" b="1" dirty="0">
                <a:ln w="19050">
                  <a:solidFill>
                    <a:schemeClr val="bg1"/>
                  </a:solidFill>
                </a:ln>
              </a:rPr>
              <a:t>PRAYER WILL BREAK </a:t>
            </a:r>
            <a:br>
              <a:rPr lang="en-US" sz="4000" b="1" dirty="0">
                <a:ln w="19050">
                  <a:solidFill>
                    <a:schemeClr val="bg1"/>
                  </a:solidFill>
                </a:ln>
              </a:rPr>
            </a:br>
            <a:r>
              <a:rPr lang="en-US" sz="4000" b="1" dirty="0">
                <a:ln w="19050">
                  <a:solidFill>
                    <a:schemeClr val="bg1"/>
                  </a:solidFill>
                </a:ln>
              </a:rPr>
              <a:t>DOWN BARRIERS</a:t>
            </a:r>
          </a:p>
        </p:txBody>
      </p:sp>
    </p:spTree>
    <p:custDataLst>
      <p:tags r:id="rId1"/>
    </p:custData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dissolv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dissolv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36" fill="hold" grpId="0" nodeType="clickEffect">
                                  <p:stCondLst>
                                    <p:cond delay="0"/>
                                  </p:stCondLst>
                                  <p:childTnLst>
                                    <p:set>
                                      <p:cBhvr>
                                        <p:cTn id="21" dur="1" fill="hold">
                                          <p:stCondLst>
                                            <p:cond delay="0"/>
                                          </p:stCondLst>
                                        </p:cTn>
                                        <p:tgtEl>
                                          <p:spTgt spid="9220"/>
                                        </p:tgtEl>
                                        <p:attrNameLst>
                                          <p:attrName>style.visibility</p:attrName>
                                        </p:attrNameLst>
                                      </p:cBhvr>
                                      <p:to>
                                        <p:strVal val="visible"/>
                                      </p:to>
                                    </p:set>
                                    <p:anim calcmode="lin" valueType="num">
                                      <p:cBhvr>
                                        <p:cTn id="22" dur="500" fill="hold"/>
                                        <p:tgtEl>
                                          <p:spTgt spid="9220"/>
                                        </p:tgtEl>
                                        <p:attrNameLst>
                                          <p:attrName>ppt_w</p:attrName>
                                        </p:attrNameLst>
                                      </p:cBhvr>
                                      <p:tavLst>
                                        <p:tav tm="0">
                                          <p:val>
                                            <p:strVal val="(6*min(max(#ppt_w*#ppt_h,.3),1)-7.4)/-.7*#ppt_w"/>
                                          </p:val>
                                        </p:tav>
                                        <p:tav tm="100000">
                                          <p:val>
                                            <p:strVal val="#ppt_w"/>
                                          </p:val>
                                        </p:tav>
                                      </p:tavLst>
                                    </p:anim>
                                    <p:anim calcmode="lin" valueType="num">
                                      <p:cBhvr>
                                        <p:cTn id="23" dur="500" fill="hold"/>
                                        <p:tgtEl>
                                          <p:spTgt spid="9220"/>
                                        </p:tgtEl>
                                        <p:attrNameLst>
                                          <p:attrName>ppt_h</p:attrName>
                                        </p:attrNameLst>
                                      </p:cBhvr>
                                      <p:tavLst>
                                        <p:tav tm="0">
                                          <p:val>
                                            <p:strVal val="(6*min(max(#ppt_w*#ppt_h,.3),1)-7.4)/-.7*#ppt_h"/>
                                          </p:val>
                                        </p:tav>
                                        <p:tav tm="100000">
                                          <p:val>
                                            <p:strVal val="#ppt_h"/>
                                          </p:val>
                                        </p:tav>
                                      </p:tavLst>
                                    </p:anim>
                                    <p:anim calcmode="lin" valueType="num">
                                      <p:cBhvr>
                                        <p:cTn id="24" dur="500" fill="hold"/>
                                        <p:tgtEl>
                                          <p:spTgt spid="9220"/>
                                        </p:tgtEl>
                                        <p:attrNameLst>
                                          <p:attrName>ppt_x</p:attrName>
                                        </p:attrNameLst>
                                      </p:cBhvr>
                                      <p:tavLst>
                                        <p:tav tm="0">
                                          <p:val>
                                            <p:fltVal val="0.5"/>
                                          </p:val>
                                        </p:tav>
                                        <p:tav tm="100000">
                                          <p:val>
                                            <p:strVal val="#ppt_x"/>
                                          </p:val>
                                        </p:tav>
                                      </p:tavLst>
                                    </p:anim>
                                    <p:anim calcmode="lin" valueType="num">
                                      <p:cBhvr>
                                        <p:cTn id="25" dur="500" fill="hold"/>
                                        <p:tgtEl>
                                          <p:spTgt spid="922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P spid="9220"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Bilboard.p3d 1"/>
  <p:tag name="POWER3D OPTIONS" val="Medium "/>
  <p:tag name="POWER3D SOUND" val="Turning Billboard"/>
  <p:tag name="POWER3D CRC" val="b14d7ade010b"/>
</p:tagLst>
</file>

<file path=ppt/tags/tag10.xml><?xml version="1.0" encoding="utf-8"?>
<p:tagLst xmlns:a="http://schemas.openxmlformats.org/drawingml/2006/main" xmlns:r="http://schemas.openxmlformats.org/officeDocument/2006/relationships" xmlns:p="http://schemas.openxmlformats.org/presentationml/2006/main">
  <p:tag name="POWER3D TRANSITION" val="Shnroll.p3d 1"/>
  <p:tag name="POWER3D OPTIONS" val="Medium "/>
  <p:tag name="POWER3D SOUND" val="Shrink to Corner and Roll"/>
  <p:tag name="POWER3D CRC" val="cf69a4840116"/>
</p:tagLst>
</file>

<file path=ppt/tags/tag11.xml><?xml version="1.0" encoding="utf-8"?>
<p:tagLst xmlns:a="http://schemas.openxmlformats.org/drawingml/2006/main" xmlns:r="http://schemas.openxmlformats.org/officeDocument/2006/relationships" xmlns:p="http://schemas.openxmlformats.org/presentationml/2006/main">
  <p:tag name="POWER3D TRANSITION" val="Shnroll.p3d 1"/>
  <p:tag name="POWER3D OPTIONS" val="Medium "/>
  <p:tag name="POWER3D SOUND" val="Shrink to Corner and Roll"/>
  <p:tag name="POWER3D CRC" val="cf69a4840116"/>
</p:tagLst>
</file>

<file path=ppt/tags/tag2.xml><?xml version="1.0" encoding="utf-8"?>
<p:tagLst xmlns:a="http://schemas.openxmlformats.org/drawingml/2006/main" xmlns:r="http://schemas.openxmlformats.org/officeDocument/2006/relationships" xmlns:p="http://schemas.openxmlformats.org/presentationml/2006/main">
  <p:tag name="POWER3D TRANSITION" val="Slabflip.p3d 3"/>
  <p:tag name="POWER3D OPTIONS" val="Medium "/>
  <p:tag name="POWER3D IMAGE0" val="PINBUMP.TGA"/>
  <p:tag name="POWER3D IMAGE1" val="PINBUMP.TGA"/>
  <p:tag name="POWER3D SOUND" val="Slab Flip"/>
  <p:tag name="POWER3D CRC" val="1680152b010c"/>
</p:tagLst>
</file>

<file path=ppt/tags/tag3.xml><?xml version="1.0" encoding="utf-8"?>
<p:tagLst xmlns:a="http://schemas.openxmlformats.org/drawingml/2006/main" xmlns:r="http://schemas.openxmlformats.org/officeDocument/2006/relationships" xmlns:p="http://schemas.openxmlformats.org/presentationml/2006/main">
  <p:tag name="POWER3D TRANSITION" val="Slabrota.p3d 3"/>
  <p:tag name="POWER3D OPTIONS" val="Medium "/>
  <p:tag name="POWER3D IMAGE0" val="PINBUMP.TGA"/>
  <p:tag name="POWER3D SOUND" val="Slab Rotate"/>
  <p:tag name="POWER3D CRC" val="375c822e010d"/>
</p:tagLst>
</file>

<file path=ppt/tags/tag4.xml><?xml version="1.0" encoding="utf-8"?>
<p:tagLst xmlns:a="http://schemas.openxmlformats.org/drawingml/2006/main" xmlns:r="http://schemas.openxmlformats.org/officeDocument/2006/relationships" xmlns:p="http://schemas.openxmlformats.org/presentationml/2006/main">
  <p:tag name="POWER3D TRANSITION" val="Slabtilt.p3d 0"/>
  <p:tag name="POWER3D OPTIONS" val="Medium "/>
  <p:tag name="POWER3D IMAGE0" val="PINBUMP.TGA"/>
  <p:tag name="POWER3D IMAGE1" val="PINBUMP.TGA"/>
  <p:tag name="POWER3D SOUND" val="Slab Tilt"/>
  <p:tag name="POWER3D CRC" val="314dd68c010e"/>
</p:tagLst>
</file>

<file path=ppt/tags/tag5.xml><?xml version="1.0" encoding="utf-8"?>
<p:tagLst xmlns:a="http://schemas.openxmlformats.org/drawingml/2006/main" xmlns:r="http://schemas.openxmlformats.org/officeDocument/2006/relationships" xmlns:p="http://schemas.openxmlformats.org/presentationml/2006/main">
  <p:tag name="POWER3D TRANSITION" val="Swing.p3d 7"/>
  <p:tag name="POWER3D OPTIONS" val="Medium "/>
  <p:tag name="POWER3D SOUND" val="Swing"/>
  <p:tag name="POWER3D CRC" val="ce371c3d010f"/>
</p:tagLst>
</file>

<file path=ppt/tags/tag6.xml><?xml version="1.0" encoding="utf-8"?>
<p:tagLst xmlns:a="http://schemas.openxmlformats.org/drawingml/2006/main" xmlns:r="http://schemas.openxmlformats.org/officeDocument/2006/relationships" xmlns:p="http://schemas.openxmlformats.org/presentationml/2006/main">
  <p:tag name="POWER3D TRANSITION" val="Swing.p3d 7"/>
  <p:tag name="POWER3D OPTIONS" val="Medium "/>
  <p:tag name="POWER3D SOUND" val="Swing"/>
  <p:tag name="POWER3D CRC" val="ce371c3d010f"/>
</p:tagLst>
</file>

<file path=ppt/tags/tag7.xml><?xml version="1.0" encoding="utf-8"?>
<p:tagLst xmlns:a="http://schemas.openxmlformats.org/drawingml/2006/main" xmlns:r="http://schemas.openxmlformats.org/officeDocument/2006/relationships" xmlns:p="http://schemas.openxmlformats.org/presentationml/2006/main">
  <p:tag name="POWER3D TRANSITION" val="Tumbling.p3d 1"/>
  <p:tag name="POWER3D OPTIONS" val="Medium "/>
  <p:tag name="POWER3D IMAGE0" val="PINBUMP.TGA"/>
  <p:tag name="POWER3D SOUND" val="Tumbling Away"/>
  <p:tag name="POWER3D CRC" val="5096da450110"/>
</p:tagLst>
</file>

<file path=ppt/tags/tag8.xml><?xml version="1.0" encoding="utf-8"?>
<p:tagLst xmlns:a="http://schemas.openxmlformats.org/drawingml/2006/main" xmlns:r="http://schemas.openxmlformats.org/officeDocument/2006/relationships" xmlns:p="http://schemas.openxmlformats.org/presentationml/2006/main">
  <p:tag name="POWER3D TRANSITION" val="Tumbling.p3d 1"/>
  <p:tag name="POWER3D OPTIONS" val="Medium "/>
  <p:tag name="POWER3D IMAGE0" val="PINBUMP.TGA"/>
  <p:tag name="POWER3D SOUND" val="Tumbling Away"/>
  <p:tag name="POWER3D CRC" val="5096da450110"/>
</p:tagLst>
</file>

<file path=ppt/tags/tag9.xml><?xml version="1.0" encoding="utf-8"?>
<p:tagLst xmlns:a="http://schemas.openxmlformats.org/drawingml/2006/main" xmlns:r="http://schemas.openxmlformats.org/officeDocument/2006/relationships" xmlns:p="http://schemas.openxmlformats.org/presentationml/2006/main">
  <p:tag name="POWER3D TRANSITION" val="Twopanel.p3d 1"/>
  <p:tag name="POWER3D OPTIONS" val="Medium "/>
  <p:tag name="POWER3D SOUND" val="Two Panels"/>
  <p:tag name="POWER3D CRC" val="3d85c880011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2990</TotalTime>
  <Words>716</Words>
  <Application>Microsoft Office PowerPoint</Application>
  <PresentationFormat>On-screen Show (4:3)</PresentationFormat>
  <Paragraphs>83</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Slide 1</vt:lpstr>
      <vt:lpstr>PRAYER IS THE FORGOTTEN WEAPON IN MISSIONS</vt:lpstr>
      <vt:lpstr>PAUL KNEW THAT PRAYER  IS HARD WORK</vt:lpstr>
      <vt:lpstr>PAUL KNEW THE VALUE OF PRAYER</vt:lpstr>
      <vt:lpstr>AND HE KNEW HOW MUCH HE NEEDED THE PRAYERS OF HIS PARTNERS AT HOME</vt:lpstr>
      <vt:lpstr>Slide 6</vt:lpstr>
      <vt:lpstr>Slide 7</vt:lpstr>
      <vt:lpstr>Slide 8</vt:lpstr>
      <vt:lpstr>Slide 9</vt:lpstr>
      <vt:lpstr>Slide 10</vt:lpstr>
      <vt:lpstr>Slide 11</vt:lpstr>
      <vt:lpstr>Slide 12</vt:lpstr>
      <vt:lpstr>YOU MAY ALSO:</vt:lpstr>
      <vt:lpstr>Slide 14</vt:lpstr>
      <vt:lpstr>Slide 15</vt:lpstr>
      <vt:lpstr>Slide 16</vt:lpstr>
      <vt:lpstr>BE PERSISTENT  IN YOUR PRAYERS</vt:lpstr>
      <vt:lpstr>AND REJOICE FOR  THE ANSWER</vt:lpstr>
      <vt:lpstr>Slide 19</vt:lpstr>
    </vt:vector>
  </TitlesOfParts>
  <Company>Assemblies of God World Missions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Brannan</dc:creator>
  <cp:lastModifiedBy>Paul Brannan</cp:lastModifiedBy>
  <cp:revision>26</cp:revision>
  <dcterms:created xsi:type="dcterms:W3CDTF">2006-05-19T15:13:23Z</dcterms:created>
  <dcterms:modified xsi:type="dcterms:W3CDTF">2011-08-26T15:54:13Z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