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FFFF99"/>
    <a:srgbClr val="FFFF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590" autoAdjust="0"/>
  </p:normalViewPr>
  <p:slideViewPr>
    <p:cSldViewPr>
      <p:cViewPr varScale="1">
        <p:scale>
          <a:sx n="51" d="100"/>
          <a:sy n="51" d="100"/>
        </p:scale>
        <p:origin x="-124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469F85-11A8-4C83-B5BE-80678B0C89FC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53C50A-9DBD-4190-9B45-1E1C7E87854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3875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750ED0-E137-4190-8300-496D9A3519B0}" type="slidenum">
              <a:rPr lang="es-A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A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F6EDE2-5C21-4ED0-83E1-262F71CD2DF0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3CB992-E567-49C6-BC86-4C10AA1FAE1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E885-C5C2-4FE9-93C2-2EBEB7F0E84C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3D6A7-BBB0-4E85-9076-259A13C77AD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F0F8B-EAA2-476B-950C-413BA6997681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3C0E-1767-41CE-ACA8-F486D41793F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96CC-C61F-40F6-9809-8F920E2F4529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DAD2-9DE4-40B4-905F-398F9E891EB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35720C-007D-439A-8BA4-0BDFED72E36D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FE0BB9-EB06-4B8E-B4F7-3FB3A186954E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200A-FF38-4F1A-8CF1-A8FB5D16DFED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CF8F-ACD1-4AB6-8C9F-202A6C716F9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1B18D-FBF0-4282-9091-8113D49E17A7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364024-50D6-419E-8453-04D113B06DF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63F4-B085-43D2-8F5C-CBA603D4EEF5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D7CEA-ECD6-4933-8231-666BBDEA97A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684A-401A-4EF1-AE48-A1A6C45A13E7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1B05-386F-4B0D-A3CA-DCBB25716E0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843302-B5B9-461A-BA35-F571568353BA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ABA821-C554-4493-8F5B-EF635F7EB85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F8433A-90B9-44F5-9B58-CA4935347ABD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D00198-98F7-4FE4-92B1-8543CC322D3E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7EC514A-67BB-49BC-83EB-995BD7BB94D6}" type="datetimeFigureOut">
              <a:rPr lang="es-AR"/>
              <a:pPr>
                <a:defRPr/>
              </a:pPr>
              <a:t>16/05/2013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0B90AF5-1BE2-476A-A1AD-D52EDC31BB7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6172200" cy="41764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MISSIONS IS DONE </a:t>
            </a:r>
            <a:r>
              <a:rPr lang="en-US" sz="4000" i="1" dirty="0" smtClean="0">
                <a:latin typeface="Palatino Linotype" pitchFamily="18" charset="0"/>
              </a:rPr>
              <a:t>with </a:t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</a:t>
            </a:r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feet </a:t>
            </a:r>
            <a:r>
              <a:rPr lang="en-US" sz="4000" i="1" dirty="0">
                <a:latin typeface="Palatino Linotype" pitchFamily="18" charset="0"/>
              </a:rPr>
              <a:t>of those who go, </a:t>
            </a:r>
            <a:r>
              <a:rPr lang="en-US" sz="4000" i="1" dirty="0" smtClean="0">
                <a:latin typeface="Palatino Linotype" pitchFamily="18" charset="0"/>
              </a:rPr>
              <a:t/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knees </a:t>
            </a:r>
            <a:r>
              <a:rPr lang="en-US" sz="4000" i="1" dirty="0" smtClean="0">
                <a:latin typeface="Palatino Linotype" pitchFamily="18" charset="0"/>
              </a:rPr>
              <a:t>of those who stay and pray, </a:t>
            </a:r>
            <a:r>
              <a:rPr lang="en-US" sz="4000" i="1" dirty="0">
                <a:latin typeface="Palatino Linotype" pitchFamily="18" charset="0"/>
              </a:rPr>
              <a:t>and </a:t>
            </a:r>
            <a:r>
              <a:rPr lang="en-US" sz="4000" i="1" dirty="0" smtClean="0">
                <a:latin typeface="Palatino Linotype" pitchFamily="18" charset="0"/>
              </a:rPr>
              <a:t/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</a:t>
            </a:r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hands </a:t>
            </a:r>
            <a:r>
              <a:rPr lang="en-US" sz="4000" i="1" dirty="0">
                <a:latin typeface="Palatino Linotype" pitchFamily="18" charset="0"/>
              </a:rPr>
              <a:t>of those who </a:t>
            </a:r>
            <a:r>
              <a:rPr lang="en-US" sz="4000" i="1" dirty="0" smtClean="0">
                <a:latin typeface="Palatino Linotype" pitchFamily="18" charset="0"/>
              </a:rPr>
              <a:t>give</a:t>
            </a:r>
            <a:endParaRPr lang="es-AR" sz="4000" i="1" dirty="0">
              <a:latin typeface="Palatino Linotype" pitchFamily="18" charset="0"/>
            </a:endParaRPr>
          </a:p>
        </p:txBody>
      </p:sp>
      <p:pic>
        <p:nvPicPr>
          <p:cNvPr id="5" name="4 Imagen" descr="mundo azul.bmp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23928" y="5471358"/>
            <a:ext cx="1368234" cy="138664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292725" y="5818317"/>
            <a:ext cx="38512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Cancun</a:t>
            </a: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World</a:t>
            </a: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Missions</a:t>
            </a: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Congress</a:t>
            </a:r>
            <a:endParaRPr lang="es-A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June, 2013</a:t>
            </a:r>
            <a:endParaRPr lang="es-AR" sz="2000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 descr="espig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4946" y="4941168"/>
            <a:ext cx="2129053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KNEES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sz="2800" i="1" dirty="0" smtClean="0">
                <a:latin typeface="Palatino Linotype" pitchFamily="18" charset="0"/>
              </a:rPr>
              <a:t>“</a:t>
            </a:r>
            <a:r>
              <a:rPr lang="es-AR" sz="2800" i="1" dirty="0" err="1" smtClean="0">
                <a:latin typeface="Palatino Linotype" pitchFamily="18" charset="0"/>
              </a:rPr>
              <a:t>The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knees</a:t>
            </a:r>
            <a:r>
              <a:rPr lang="es-AR" sz="2800" i="1" dirty="0" smtClean="0">
                <a:latin typeface="Palatino Linotype" pitchFamily="18" charset="0"/>
              </a:rPr>
              <a:t> of </a:t>
            </a:r>
            <a:r>
              <a:rPr lang="es-AR" sz="2800" i="1" dirty="0" err="1" smtClean="0">
                <a:latin typeface="Palatino Linotype" pitchFamily="18" charset="0"/>
              </a:rPr>
              <a:t>those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who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stay</a:t>
            </a:r>
            <a:r>
              <a:rPr lang="es-AR" sz="2800" i="1" dirty="0" smtClean="0">
                <a:latin typeface="Palatino Linotype" pitchFamily="18" charset="0"/>
              </a:rPr>
              <a:t> and </a:t>
            </a:r>
            <a:r>
              <a:rPr lang="es-AR" sz="2800" i="1" dirty="0" err="1" smtClean="0">
                <a:latin typeface="Palatino Linotype" pitchFamily="18" charset="0"/>
              </a:rPr>
              <a:t>pray</a:t>
            </a:r>
            <a:r>
              <a:rPr lang="es-AR" sz="2800" i="1" dirty="0" smtClean="0">
                <a:latin typeface="Palatino Linotype" pitchFamily="18" charset="0"/>
              </a:rPr>
              <a:t>…”</a:t>
            </a:r>
            <a:endParaRPr lang="es-AR" sz="2800" i="1" dirty="0">
              <a:latin typeface="Palatino Linotyp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8 Imagen" descr="hombre or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114479" cy="14537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14" name="13 Conector recto"/>
          <p:cNvCxnSpPr/>
          <p:nvPr/>
        </p:nvCxnSpPr>
        <p:spPr>
          <a:xfrm>
            <a:off x="2051050" y="1557338"/>
            <a:ext cx="70929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95288" y="1557338"/>
            <a:ext cx="84248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endParaRPr lang="es-A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96236"/>
            <a:ext cx="8893175" cy="649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Char char="§"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There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is a shortage of workers the Bible tells us. 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There is also a shortage of intercessors, of people who stand in the gap. </a:t>
            </a:r>
          </a:p>
          <a:p>
            <a:pPr algn="ctr">
              <a:defRPr/>
            </a:pP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May the Lord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be able </a:t>
            </a:r>
            <a:r>
              <a:rPr lang="en-US" sz="2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to say,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“I looked in the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Assemblies of God churches of the world,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and I found many to stand in the </a:t>
            </a:r>
            <a:r>
              <a:rPr lang="en-US" sz="28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gap</a:t>
            </a:r>
            <a:r>
              <a:rPr lang="en-US" sz="28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.”</a:t>
            </a:r>
            <a:endParaRPr lang="en-US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endParaRPr lang="es-A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36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Lord, raise up many </a:t>
            </a:r>
          </a:p>
          <a:p>
            <a:pPr eaLnBrk="0" hangingPunct="0">
              <a:defRPr/>
            </a:pPr>
            <a:r>
              <a:rPr lang="en-US" sz="36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intercessors for the harvest </a:t>
            </a:r>
          </a:p>
          <a:p>
            <a:pPr eaLnBrk="0" hangingPunct="0">
              <a:defRPr/>
            </a:pPr>
            <a:r>
              <a:rPr lang="en-US" sz="36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        fields of the </a:t>
            </a:r>
            <a:r>
              <a:rPr lang="en-US" sz="36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world!</a:t>
            </a:r>
          </a:p>
          <a:p>
            <a:pPr eaLnBrk="0" hangingPunct="0">
              <a:defRPr/>
            </a:pPr>
            <a:endParaRPr lang="es-A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89585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en-US" dirty="0" smtClean="0"/>
          </a:p>
          <a:p>
            <a:pPr algn="ctr">
              <a:buFont typeface="Wingdings 3" pitchFamily="18" charset="2"/>
              <a:buNone/>
            </a:pPr>
            <a:endParaRPr lang="en-US" dirty="0" smtClean="0"/>
          </a:p>
          <a:p>
            <a:pPr algn="ctr">
              <a:buFont typeface="Wingdings 3" pitchFamily="18" charset="2"/>
              <a:buNone/>
            </a:pPr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US" dirty="0" smtClean="0"/>
              <a:t> </a:t>
            </a:r>
            <a:endParaRPr lang="es-AR" dirty="0" smtClean="0"/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                        </a:t>
            </a:r>
            <a:endParaRPr lang="es-AR" sz="3600" dirty="0" smtClean="0">
              <a:solidFill>
                <a:srgbClr val="C00000"/>
              </a:solidFill>
            </a:endParaRPr>
          </a:p>
          <a:p>
            <a:pPr>
              <a:buFont typeface="Wingdings 3" pitchFamily="18" charset="2"/>
              <a:buNone/>
            </a:pPr>
            <a:endParaRPr lang="es-AR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KNEES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sz="2800" i="1" dirty="0" smtClean="0">
                <a:latin typeface="Palatino Linotype" pitchFamily="18" charset="0"/>
              </a:rPr>
              <a:t>“</a:t>
            </a:r>
            <a:r>
              <a:rPr lang="es-AR" sz="2800" i="1" dirty="0" err="1" smtClean="0">
                <a:latin typeface="Palatino Linotype" pitchFamily="18" charset="0"/>
              </a:rPr>
              <a:t>The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knees</a:t>
            </a:r>
            <a:r>
              <a:rPr lang="es-AR" sz="2800" i="1" dirty="0" smtClean="0">
                <a:latin typeface="Palatino Linotype" pitchFamily="18" charset="0"/>
              </a:rPr>
              <a:t> of </a:t>
            </a:r>
            <a:r>
              <a:rPr lang="es-AR" sz="2800" i="1" dirty="0" err="1" smtClean="0">
                <a:latin typeface="Palatino Linotype" pitchFamily="18" charset="0"/>
              </a:rPr>
              <a:t>those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who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stay</a:t>
            </a:r>
            <a:r>
              <a:rPr lang="es-AR" sz="2800" i="1" dirty="0" smtClean="0">
                <a:latin typeface="Palatino Linotype" pitchFamily="18" charset="0"/>
              </a:rPr>
              <a:t> and </a:t>
            </a:r>
            <a:r>
              <a:rPr lang="es-AR" sz="2800" i="1" dirty="0" err="1" smtClean="0">
                <a:latin typeface="Palatino Linotype" pitchFamily="18" charset="0"/>
              </a:rPr>
              <a:t>pray</a:t>
            </a:r>
            <a:r>
              <a:rPr lang="es-AR" sz="2800" i="1" dirty="0" smtClean="0">
                <a:latin typeface="Palatino Linotype" pitchFamily="18" charset="0"/>
              </a:rPr>
              <a:t>…”</a:t>
            </a:r>
            <a:endParaRPr lang="es-AR" sz="2800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051050" y="1341438"/>
            <a:ext cx="70929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Flecha a la derecha con muesca"/>
          <p:cNvSpPr/>
          <p:nvPr/>
        </p:nvSpPr>
        <p:spPr>
          <a:xfrm>
            <a:off x="468313" y="3429000"/>
            <a:ext cx="1295400" cy="431800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5366" name="10 Imagen" descr="biblia-abierta 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DD5"/>
              </a:clrFrom>
              <a:clrTo>
                <a:srgbClr val="FFFD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1484313"/>
            <a:ext cx="11525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ombre or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114479" cy="14537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388" y="1682363"/>
            <a:ext cx="878522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132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Ezekiel 22:30 </a:t>
            </a:r>
          </a:p>
          <a:p>
            <a:pPr algn="ctr">
              <a:defRPr/>
            </a:pPr>
            <a:endParaRPr lang="en-US" sz="2000" dirty="0">
              <a:solidFill>
                <a:srgbClr val="001320"/>
              </a:solidFill>
              <a:latin typeface="Lucida Calligraphy" pitchFamily="66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001320"/>
                </a:solidFill>
                <a:latin typeface="Lucida Calligraphy" pitchFamily="66" charset="0"/>
                <a:ea typeface="Times New Roman" pitchFamily="18" charset="0"/>
                <a:cs typeface="Arial" pitchFamily="34" charset="0"/>
              </a:rPr>
              <a:t>"I looked for a man among them who would build up the wall and stand before me in the gap on behalf of the land so I would not have to destroy it, but I found none.”</a:t>
            </a:r>
          </a:p>
          <a:p>
            <a:pPr algn="ctr">
              <a:defRPr/>
            </a:pPr>
            <a:endParaRPr lang="en-US" sz="2000" dirty="0">
              <a:solidFill>
                <a:srgbClr val="001320"/>
              </a:solidFill>
              <a:latin typeface="Lucida Calligraphy" pitchFamily="66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Arial" pitchFamily="34" charset="0"/>
              </a:rPr>
              <a:t>THERE IS A </a:t>
            </a: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Arial" pitchFamily="34" charset="0"/>
              </a:rPr>
              <a:t>SHORTAGE </a:t>
            </a:r>
            <a:r>
              <a:rPr 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Arial" pitchFamily="34" charset="0"/>
              </a:rPr>
              <a:t>OF INTERCESSORS!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n-lt"/>
                <a:cs typeface="+mn-cs"/>
              </a:rPr>
              <a:t>Romans 10</a:t>
            </a:r>
            <a:r>
              <a:rPr lang="en-US" sz="2000" dirty="0">
                <a:latin typeface="+mn-lt"/>
                <a:cs typeface="+mn-cs"/>
              </a:rPr>
              <a:t> talks about beautiful feet. But </a:t>
            </a:r>
            <a:r>
              <a:rPr lang="en-US" sz="2000" u="sng" dirty="0">
                <a:latin typeface="+mn-lt"/>
                <a:cs typeface="+mn-cs"/>
              </a:rPr>
              <a:t>Romans 10:14 </a:t>
            </a:r>
            <a:r>
              <a:rPr lang="en-US" sz="2000" dirty="0">
                <a:latin typeface="+mn-lt"/>
                <a:cs typeface="+mn-cs"/>
              </a:rPr>
              <a:t>also says, </a:t>
            </a:r>
            <a:r>
              <a:rPr lang="en-US" sz="2000" i="1" dirty="0">
                <a:latin typeface="Lucida Calligraphy" pitchFamily="66" charset="0"/>
                <a:cs typeface="+mn-cs"/>
              </a:rPr>
              <a:t>“And how can they go, unless they are sent?”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Lucida Calligraphy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We don’t just need beautiful feet to do missions, we need senders. We need beautiful knees and beautiful hands to send the beautiful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feet.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  <a:cs typeface="+mn-cs"/>
              </a:rPr>
              <a:t> </a:t>
            </a:r>
          </a:p>
          <a:p>
            <a:pPr algn="ctr">
              <a:defRPr/>
            </a:pPr>
            <a:endParaRPr lang="en-US" sz="2000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12" name="11 Flecha a la derecha con muesca"/>
          <p:cNvSpPr/>
          <p:nvPr/>
        </p:nvSpPr>
        <p:spPr>
          <a:xfrm rot="10800000">
            <a:off x="7308850" y="3429000"/>
            <a:ext cx="1223963" cy="431800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895850"/>
          </a:xfrm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  <a:endParaRPr lang="es-A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                    </a:t>
            </a:r>
            <a:endParaRPr lang="es-AR" sz="3600" dirty="0" smtClean="0">
              <a:solidFill>
                <a:srgbClr val="C0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sending church is a church that prays for missions, and prays for the world. </a:t>
            </a:r>
            <a:endParaRPr lang="es-A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KNEES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sz="2800" i="1" dirty="0" smtClean="0">
                <a:latin typeface="Palatino Linotype" pitchFamily="18" charset="0"/>
              </a:rPr>
              <a:t>“</a:t>
            </a:r>
            <a:r>
              <a:rPr lang="es-AR" sz="2800" i="1" dirty="0" err="1" smtClean="0">
                <a:latin typeface="Palatino Linotype" pitchFamily="18" charset="0"/>
              </a:rPr>
              <a:t>The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knees</a:t>
            </a:r>
            <a:r>
              <a:rPr lang="es-AR" sz="2800" i="1" dirty="0" smtClean="0">
                <a:latin typeface="Palatino Linotype" pitchFamily="18" charset="0"/>
              </a:rPr>
              <a:t> of </a:t>
            </a:r>
            <a:r>
              <a:rPr lang="es-AR" sz="2800" i="1" dirty="0" err="1" smtClean="0">
                <a:latin typeface="Palatino Linotype" pitchFamily="18" charset="0"/>
              </a:rPr>
              <a:t>those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who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stay</a:t>
            </a:r>
            <a:r>
              <a:rPr lang="es-AR" sz="2800" i="1" dirty="0" smtClean="0">
                <a:latin typeface="Palatino Linotype" pitchFamily="18" charset="0"/>
              </a:rPr>
              <a:t> and </a:t>
            </a:r>
            <a:r>
              <a:rPr lang="es-AR" sz="2800" i="1" dirty="0" err="1" smtClean="0">
                <a:latin typeface="Palatino Linotype" pitchFamily="18" charset="0"/>
              </a:rPr>
              <a:t>pray</a:t>
            </a:r>
            <a:r>
              <a:rPr lang="es-AR" sz="2800" i="1" dirty="0" smtClean="0">
                <a:latin typeface="Palatino Linotype" pitchFamily="18" charset="0"/>
              </a:rPr>
              <a:t>…”</a:t>
            </a:r>
            <a:endParaRPr lang="es-AR" sz="2800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051050" y="1341438"/>
            <a:ext cx="70929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8 Imagen" descr="hombre ora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14479" cy="14537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5" name="14 Rectángulo redondeado"/>
          <p:cNvSpPr/>
          <p:nvPr/>
        </p:nvSpPr>
        <p:spPr>
          <a:xfrm>
            <a:off x="179388" y="2060575"/>
            <a:ext cx="2808287" cy="3240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 have met many people who give of missions offerings that don’t pray</a:t>
            </a:r>
            <a:endParaRPr lang="es-AR" sz="24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348038" y="2060575"/>
            <a:ext cx="2663825" cy="3240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 have never met someone who prays that doesn’t give</a:t>
            </a:r>
            <a:endParaRPr lang="es-AR" sz="24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6300788" y="2060575"/>
            <a:ext cx="2735262" cy="3240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200">
                <a:solidFill>
                  <a:srgbClr val="FFFFFF"/>
                </a:solidFill>
                <a:cs typeface="Arial" charset="0"/>
              </a:rPr>
              <a:t>If it is important enough for us to pray for, it will also be important enough for us to give too.</a:t>
            </a:r>
            <a:endParaRPr lang="es-AR" sz="2200">
              <a:solidFill>
                <a:srgbClr val="FFFFFF"/>
              </a:solidFill>
              <a:cs typeface="Arial" charset="0"/>
            </a:endParaRPr>
          </a:p>
          <a:p>
            <a:pPr algn="ctr"/>
            <a:endParaRPr lang="es-AR" sz="22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KNEES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sz="2800" i="1" dirty="0" smtClean="0">
                <a:latin typeface="Palatino Linotype" pitchFamily="18" charset="0"/>
              </a:rPr>
              <a:t>“</a:t>
            </a:r>
            <a:r>
              <a:rPr lang="es-AR" sz="2800" i="1" dirty="0" err="1" smtClean="0">
                <a:latin typeface="Palatino Linotype" pitchFamily="18" charset="0"/>
              </a:rPr>
              <a:t>The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knees</a:t>
            </a:r>
            <a:r>
              <a:rPr lang="es-AR" sz="2800" i="1" dirty="0" smtClean="0">
                <a:latin typeface="Palatino Linotype" pitchFamily="18" charset="0"/>
              </a:rPr>
              <a:t> of </a:t>
            </a:r>
            <a:r>
              <a:rPr lang="es-AR" sz="2800" i="1" dirty="0" err="1" smtClean="0">
                <a:latin typeface="Palatino Linotype" pitchFamily="18" charset="0"/>
              </a:rPr>
              <a:t>those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who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stay</a:t>
            </a:r>
            <a:r>
              <a:rPr lang="es-AR" sz="2800" i="1" dirty="0" smtClean="0">
                <a:latin typeface="Palatino Linotype" pitchFamily="18" charset="0"/>
              </a:rPr>
              <a:t> and </a:t>
            </a:r>
            <a:r>
              <a:rPr lang="es-AR" sz="2800" i="1" dirty="0" err="1" smtClean="0">
                <a:latin typeface="Palatino Linotype" pitchFamily="18" charset="0"/>
              </a:rPr>
              <a:t>pray</a:t>
            </a:r>
            <a:r>
              <a:rPr lang="es-AR" sz="2800" i="1" dirty="0" smtClean="0">
                <a:latin typeface="Palatino Linotype" pitchFamily="18" charset="0"/>
              </a:rPr>
              <a:t>…”</a:t>
            </a:r>
            <a:endParaRPr lang="es-AR" sz="2800" i="1" dirty="0">
              <a:latin typeface="Palatino Linotyp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8 Imagen" descr="hombre ora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14479" cy="14537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11 Rectángulo redondeado"/>
          <p:cNvSpPr/>
          <p:nvPr/>
        </p:nvSpPr>
        <p:spPr>
          <a:xfrm>
            <a:off x="611188" y="1773238"/>
            <a:ext cx="7848600" cy="15113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there are 65 million believers in the world assemblies of God fellowship, surely we can see 5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 intercessors raised up?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 how exciting it would be to have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 ‘beautiful knees.” 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1116013" y="3789363"/>
            <a:ext cx="6840537" cy="187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Assemblies of God wants to plant 150,000 new churches by 2020.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want to grow to 100 million believers.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not do it without prayer and intercession.</a:t>
            </a:r>
            <a:endParaRPr lang="es-AR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2051050" y="1341438"/>
            <a:ext cx="70929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KNEES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sz="2800" i="1" dirty="0" smtClean="0">
                <a:latin typeface="Palatino Linotype" pitchFamily="18" charset="0"/>
              </a:rPr>
              <a:t>“</a:t>
            </a:r>
            <a:r>
              <a:rPr lang="es-AR" sz="2800" i="1" dirty="0" err="1" smtClean="0">
                <a:latin typeface="Palatino Linotype" pitchFamily="18" charset="0"/>
              </a:rPr>
              <a:t>The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knees</a:t>
            </a:r>
            <a:r>
              <a:rPr lang="es-AR" sz="2800" i="1" dirty="0" smtClean="0">
                <a:latin typeface="Palatino Linotype" pitchFamily="18" charset="0"/>
              </a:rPr>
              <a:t> of </a:t>
            </a:r>
            <a:r>
              <a:rPr lang="es-AR" sz="2800" i="1" dirty="0" err="1" smtClean="0">
                <a:latin typeface="Palatino Linotype" pitchFamily="18" charset="0"/>
              </a:rPr>
              <a:t>those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who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stay</a:t>
            </a:r>
            <a:r>
              <a:rPr lang="es-AR" sz="2800" i="1" dirty="0" smtClean="0">
                <a:latin typeface="Palatino Linotype" pitchFamily="18" charset="0"/>
              </a:rPr>
              <a:t> and </a:t>
            </a:r>
            <a:r>
              <a:rPr lang="es-AR" sz="2800" i="1" dirty="0" err="1" smtClean="0">
                <a:latin typeface="Palatino Linotype" pitchFamily="18" charset="0"/>
              </a:rPr>
              <a:t>pray</a:t>
            </a:r>
            <a:r>
              <a:rPr lang="es-AR" sz="2800" i="1" dirty="0" smtClean="0">
                <a:latin typeface="Palatino Linotype" pitchFamily="18" charset="0"/>
              </a:rPr>
              <a:t>…”</a:t>
            </a:r>
            <a:endParaRPr lang="es-AR" sz="2800" i="1" dirty="0">
              <a:latin typeface="Palatino Linotyp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8 Imagen" descr="hombre ora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14479" cy="14537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14" name="13 Conector recto"/>
          <p:cNvCxnSpPr/>
          <p:nvPr/>
        </p:nvCxnSpPr>
        <p:spPr>
          <a:xfrm>
            <a:off x="2051050" y="1341438"/>
            <a:ext cx="70929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95288" y="1557338"/>
            <a:ext cx="8424862" cy="49545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We need not just people who pray, but people who intercede</a:t>
            </a:r>
            <a:r>
              <a:rPr lang="en-US" dirty="0">
                <a:latin typeface="+mn-lt"/>
                <a:cs typeface="+mn-cs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Prayer</a:t>
            </a:r>
            <a:r>
              <a:rPr lang="en-US" sz="2000" dirty="0">
                <a:latin typeface="+mn-lt"/>
                <a:cs typeface="+mn-cs"/>
              </a:rPr>
              <a:t> can often times focus on my own relationship with God, and my own needs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en-US" sz="2000" dirty="0">
                <a:latin typeface="+mn-lt"/>
                <a:cs typeface="+mn-cs"/>
              </a:rPr>
              <a:t>My family    My home    My city    My church    My country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C00000"/>
                </a:solidFill>
                <a:latin typeface="+mn-lt"/>
                <a:cs typeface="+mn-cs"/>
              </a:rPr>
              <a:t>Intercession focuses on others</a:t>
            </a:r>
            <a:r>
              <a:rPr lang="en-US" sz="2400" dirty="0">
                <a:latin typeface="+mn-lt"/>
                <a:cs typeface="+mn-cs"/>
              </a:rPr>
              <a:t>, on those whom we have no personal connection or interest in.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We need not just people who pray, but people who intercede. </a:t>
            </a:r>
            <a:endParaRPr lang="es-A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 rot="10800000" flipV="1">
            <a:off x="1908175" y="3429000"/>
            <a:ext cx="151130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867400" y="3429000"/>
            <a:ext cx="144145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10800000" flipV="1">
            <a:off x="3203575" y="3429000"/>
            <a:ext cx="720725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4248150" y="3752850"/>
            <a:ext cx="5032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6200000" flipH="1">
            <a:off x="5219700" y="3500438"/>
            <a:ext cx="504825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KNEES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sz="2800" i="1" dirty="0" smtClean="0">
                <a:latin typeface="Palatino Linotype" pitchFamily="18" charset="0"/>
              </a:rPr>
              <a:t>“</a:t>
            </a:r>
            <a:r>
              <a:rPr lang="es-AR" sz="2800" i="1" dirty="0" err="1" smtClean="0">
                <a:latin typeface="Palatino Linotype" pitchFamily="18" charset="0"/>
              </a:rPr>
              <a:t>The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knees</a:t>
            </a:r>
            <a:r>
              <a:rPr lang="es-AR" sz="2800" i="1" dirty="0" smtClean="0">
                <a:latin typeface="Palatino Linotype" pitchFamily="18" charset="0"/>
              </a:rPr>
              <a:t> of </a:t>
            </a:r>
            <a:r>
              <a:rPr lang="es-AR" sz="2800" i="1" dirty="0" err="1" smtClean="0">
                <a:latin typeface="Palatino Linotype" pitchFamily="18" charset="0"/>
              </a:rPr>
              <a:t>those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who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stay</a:t>
            </a:r>
            <a:r>
              <a:rPr lang="es-AR" sz="2800" i="1" dirty="0" smtClean="0">
                <a:latin typeface="Palatino Linotype" pitchFamily="18" charset="0"/>
              </a:rPr>
              <a:t> and </a:t>
            </a:r>
            <a:r>
              <a:rPr lang="es-AR" sz="2800" i="1" dirty="0" err="1" smtClean="0">
                <a:latin typeface="Palatino Linotype" pitchFamily="18" charset="0"/>
              </a:rPr>
              <a:t>pray</a:t>
            </a:r>
            <a:r>
              <a:rPr lang="es-AR" sz="2800" i="1" dirty="0" smtClean="0">
                <a:latin typeface="Palatino Linotype" pitchFamily="18" charset="0"/>
              </a:rPr>
              <a:t>…”</a:t>
            </a:r>
            <a:endParaRPr lang="es-AR" sz="2800" i="1" dirty="0">
              <a:latin typeface="Palatino Linotyp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2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8 Imagen" descr="hombre ora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14479" cy="14537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14" name="13 Conector recto"/>
          <p:cNvCxnSpPr/>
          <p:nvPr/>
        </p:nvCxnSpPr>
        <p:spPr>
          <a:xfrm>
            <a:off x="2051050" y="1341438"/>
            <a:ext cx="70929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95288" y="1557338"/>
            <a:ext cx="84248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endParaRPr lang="es-A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68313" y="1557338"/>
            <a:ext cx="8675687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en-US" sz="2400" dirty="0">
                <a:latin typeface="Palatino Linotype" pitchFamily="18" charset="0"/>
                <a:cs typeface="+mn-cs"/>
              </a:rPr>
              <a:t>If the </a:t>
            </a:r>
            <a:r>
              <a:rPr lang="en-US" sz="2400" dirty="0" smtClean="0">
                <a:latin typeface="Palatino Linotype" pitchFamily="18" charset="0"/>
                <a:cs typeface="+mn-cs"/>
              </a:rPr>
              <a:t>World </a:t>
            </a:r>
            <a:r>
              <a:rPr lang="en-US" sz="2400" dirty="0">
                <a:latin typeface="Palatino Linotype" pitchFamily="18" charset="0"/>
                <a:cs typeface="+mn-cs"/>
              </a:rPr>
              <a:t>Assemblies of God </a:t>
            </a:r>
            <a:r>
              <a:rPr lang="en-US" sz="2400" dirty="0" smtClean="0">
                <a:latin typeface="Palatino Linotype" pitchFamily="18" charset="0"/>
                <a:cs typeface="+mn-cs"/>
              </a:rPr>
              <a:t>doesn’t </a:t>
            </a:r>
            <a:r>
              <a:rPr lang="en-US" sz="2400" dirty="0">
                <a:latin typeface="Palatino Linotype" pitchFamily="18" charset="0"/>
                <a:cs typeface="+mn-cs"/>
              </a:rPr>
              <a:t>many people giving missions offerings for the world, it is also likely they don’t have many people interceding for the unreached nations in the world.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en-US" sz="2400" dirty="0">
                <a:latin typeface="Palatino Linotype" pitchFamily="18" charset="0"/>
                <a:cs typeface="+mn-cs"/>
              </a:rPr>
              <a:t>Because if we give of our money, we will also give of our time. It is important not just to raise up beautiful hands, but also beautiful knees.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Palatino Linotype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Palatino Linotype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Palatino Linotype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en-US" sz="2400" dirty="0">
                <a:latin typeface="Palatino Linotype" pitchFamily="18" charset="0"/>
                <a:cs typeface="+mn-cs"/>
              </a:rPr>
              <a:t>We can not reach the world with men and women and money.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Palatino Linotype" pitchFamily="18" charset="0"/>
                <a:cs typeface="+mn-cs"/>
              </a:rPr>
              <a:t>                    </a:t>
            </a:r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We must have beautiful knees </a:t>
            </a:r>
            <a:endParaRPr lang="es-AR" sz="3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+mn-cs"/>
            </a:endParaRPr>
          </a:p>
        </p:txBody>
      </p:sp>
      <p:pic>
        <p:nvPicPr>
          <p:cNvPr id="19463" name="12 Imagen" descr="silueta orando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4076700"/>
            <a:ext cx="1619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KNEES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sz="2800" i="1" dirty="0" smtClean="0">
                <a:latin typeface="Palatino Linotype" pitchFamily="18" charset="0"/>
              </a:rPr>
              <a:t>“</a:t>
            </a:r>
            <a:r>
              <a:rPr lang="es-AR" sz="2800" i="1" dirty="0" err="1" smtClean="0">
                <a:latin typeface="Palatino Linotype" pitchFamily="18" charset="0"/>
              </a:rPr>
              <a:t>The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knees</a:t>
            </a:r>
            <a:r>
              <a:rPr lang="es-AR" sz="2800" i="1" dirty="0" smtClean="0">
                <a:latin typeface="Palatino Linotype" pitchFamily="18" charset="0"/>
              </a:rPr>
              <a:t> of </a:t>
            </a:r>
            <a:r>
              <a:rPr lang="es-AR" sz="2800" i="1" dirty="0" err="1" smtClean="0">
                <a:latin typeface="Palatino Linotype" pitchFamily="18" charset="0"/>
              </a:rPr>
              <a:t>those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who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stay</a:t>
            </a:r>
            <a:r>
              <a:rPr lang="es-AR" sz="2800" i="1" dirty="0" smtClean="0">
                <a:latin typeface="Palatino Linotype" pitchFamily="18" charset="0"/>
              </a:rPr>
              <a:t> and </a:t>
            </a:r>
            <a:r>
              <a:rPr lang="es-AR" sz="2800" i="1" dirty="0" err="1" smtClean="0">
                <a:latin typeface="Palatino Linotype" pitchFamily="18" charset="0"/>
              </a:rPr>
              <a:t>pray</a:t>
            </a:r>
            <a:r>
              <a:rPr lang="es-AR" sz="2800" i="1" dirty="0" smtClean="0">
                <a:latin typeface="Palatino Linotype" pitchFamily="18" charset="0"/>
              </a:rPr>
              <a:t>…”</a:t>
            </a:r>
            <a:endParaRPr lang="es-AR" sz="2800" i="1" dirty="0">
              <a:latin typeface="Palatino Linotyp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2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8 Imagen" descr="hombre ora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14479" cy="14537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14" name="13 Conector recto"/>
          <p:cNvCxnSpPr/>
          <p:nvPr/>
        </p:nvCxnSpPr>
        <p:spPr>
          <a:xfrm>
            <a:off x="2051050" y="1341438"/>
            <a:ext cx="70929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95288" y="1557338"/>
            <a:ext cx="84248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endParaRPr lang="es-A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755650" y="1628775"/>
            <a:ext cx="7704138" cy="439261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b="1" i="1" dirty="0">
                <a:solidFill>
                  <a:srgbClr val="FF0000"/>
                </a:solidFill>
              </a:rPr>
              <a:t>Beautiful knees </a:t>
            </a:r>
            <a:r>
              <a:rPr lang="en-US" sz="2400" dirty="0"/>
              <a:t>remind us of our dependency on God.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/>
              <a:t>It reminds us that we are weak but He is strong. That we are unable, but He is able!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/>
              <a:t>That we can’t do it by ourselves, but with him we can do all things through Him who gives us strength!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/>
              <a:t>They give us humility, compassion, and a burden for the world.</a:t>
            </a: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KNEES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sz="2800" i="1" dirty="0" smtClean="0">
                <a:latin typeface="Palatino Linotype" pitchFamily="18" charset="0"/>
              </a:rPr>
              <a:t>“</a:t>
            </a:r>
            <a:r>
              <a:rPr lang="es-AR" sz="2800" i="1" dirty="0" err="1" smtClean="0">
                <a:latin typeface="Palatino Linotype" pitchFamily="18" charset="0"/>
              </a:rPr>
              <a:t>The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knees</a:t>
            </a:r>
            <a:r>
              <a:rPr lang="es-AR" sz="2800" i="1" dirty="0" smtClean="0">
                <a:latin typeface="Palatino Linotype" pitchFamily="18" charset="0"/>
              </a:rPr>
              <a:t> of </a:t>
            </a:r>
            <a:r>
              <a:rPr lang="es-AR" sz="2800" i="1" dirty="0" err="1" smtClean="0">
                <a:latin typeface="Palatino Linotype" pitchFamily="18" charset="0"/>
              </a:rPr>
              <a:t>those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who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stay</a:t>
            </a:r>
            <a:r>
              <a:rPr lang="es-AR" sz="2800" i="1" dirty="0" smtClean="0">
                <a:latin typeface="Palatino Linotype" pitchFamily="18" charset="0"/>
              </a:rPr>
              <a:t> and </a:t>
            </a:r>
            <a:r>
              <a:rPr lang="es-AR" sz="2800" i="1" dirty="0" err="1" smtClean="0">
                <a:latin typeface="Palatino Linotype" pitchFamily="18" charset="0"/>
              </a:rPr>
              <a:t>pray</a:t>
            </a:r>
            <a:r>
              <a:rPr lang="es-AR" sz="2800" i="1" dirty="0" smtClean="0">
                <a:latin typeface="Palatino Linotype" pitchFamily="18" charset="0"/>
              </a:rPr>
              <a:t>…”</a:t>
            </a:r>
            <a:endParaRPr lang="es-AR" sz="2800" i="1" dirty="0">
              <a:latin typeface="Palatino Linotyp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8 Imagen" descr="hombre ora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14479" cy="14537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14" name="13 Conector recto"/>
          <p:cNvCxnSpPr/>
          <p:nvPr/>
        </p:nvCxnSpPr>
        <p:spPr>
          <a:xfrm>
            <a:off x="2051050" y="1341438"/>
            <a:ext cx="70929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95288" y="1557338"/>
            <a:ext cx="84248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endParaRPr lang="es-A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0825" y="1980238"/>
            <a:ext cx="878522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there are </a:t>
            </a:r>
            <a:r>
              <a:rPr lang="en-US" sz="28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 million </a:t>
            </a:r>
            <a:r>
              <a:rPr lang="en-US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believers 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the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World Assemblies 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God surely we can have </a:t>
            </a:r>
            <a:r>
              <a:rPr lang="en-US" sz="2800" b="1" dirty="0" smtClean="0">
                <a:solidFill>
                  <a:srgbClr val="D6A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million </a:t>
            </a:r>
            <a:r>
              <a:rPr lang="en-US" sz="2800" b="1" dirty="0">
                <a:solidFill>
                  <a:srgbClr val="D6A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intercessors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</a:p>
          <a:p>
            <a:pPr algn="ctr">
              <a:defRPr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even more who pray for missions and the world? </a:t>
            </a:r>
          </a:p>
          <a:p>
            <a:pPr algn="ctr">
              <a:defRPr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every believer in the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WAGF 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gave us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hour a month 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intercede for the world, </a:t>
            </a:r>
          </a:p>
          <a:p>
            <a:pPr algn="ctr">
              <a:defRPr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is </a:t>
            </a:r>
            <a:r>
              <a:rPr lang="en-US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minutes a day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we would have 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Almost 4 </a:t>
            </a:r>
            <a:r>
              <a:rPr lang="en-US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illion </a:t>
            </a:r>
            <a:r>
              <a:rPr lang="en-US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minutes </a:t>
            </a:r>
            <a:r>
              <a:rPr lang="en-US" sz="28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each month </a:t>
            </a:r>
            <a:r>
              <a:rPr lang="en-US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intercession</a:t>
            </a:r>
            <a:endParaRPr lang="en-US" sz="2800" dirty="0">
              <a:solidFill>
                <a:srgbClr val="D6A3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Almost 48  </a:t>
            </a:r>
            <a:r>
              <a:rPr lang="en-US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illion  minutes a year</a:t>
            </a:r>
            <a:endParaRPr lang="es-AR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Flecha doblada hacia arriba"/>
          <p:cNvSpPr/>
          <p:nvPr/>
        </p:nvSpPr>
        <p:spPr>
          <a:xfrm rot="5400000">
            <a:off x="339594" y="5013176"/>
            <a:ext cx="287337" cy="287338"/>
          </a:xfrm>
          <a:prstGeom prst="bent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5" name="14 Flecha doblada hacia arriba"/>
          <p:cNvSpPr/>
          <p:nvPr/>
        </p:nvSpPr>
        <p:spPr>
          <a:xfrm rot="5400000">
            <a:off x="1692718" y="5445224"/>
            <a:ext cx="288925" cy="288925"/>
          </a:xfrm>
          <a:prstGeom prst="bent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KNEES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sz="2800" i="1" dirty="0" smtClean="0">
                <a:latin typeface="Palatino Linotype" pitchFamily="18" charset="0"/>
              </a:rPr>
              <a:t>“</a:t>
            </a:r>
            <a:r>
              <a:rPr lang="es-AR" sz="2800" i="1" dirty="0" err="1" smtClean="0">
                <a:latin typeface="Palatino Linotype" pitchFamily="18" charset="0"/>
              </a:rPr>
              <a:t>The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knees</a:t>
            </a:r>
            <a:r>
              <a:rPr lang="es-AR" sz="2800" i="1" dirty="0" smtClean="0">
                <a:latin typeface="Palatino Linotype" pitchFamily="18" charset="0"/>
              </a:rPr>
              <a:t> of </a:t>
            </a:r>
            <a:r>
              <a:rPr lang="es-AR" sz="2800" i="1" dirty="0" err="1" smtClean="0">
                <a:latin typeface="Palatino Linotype" pitchFamily="18" charset="0"/>
              </a:rPr>
              <a:t>those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who</a:t>
            </a:r>
            <a:r>
              <a:rPr lang="es-AR" sz="2800" i="1" dirty="0" smtClean="0">
                <a:latin typeface="Palatino Linotype" pitchFamily="18" charset="0"/>
              </a:rPr>
              <a:t> </a:t>
            </a:r>
            <a:r>
              <a:rPr lang="es-AR" sz="2800" i="1" dirty="0" err="1" smtClean="0">
                <a:latin typeface="Palatino Linotype" pitchFamily="18" charset="0"/>
              </a:rPr>
              <a:t>stay</a:t>
            </a:r>
            <a:r>
              <a:rPr lang="es-AR" sz="2800" i="1" dirty="0" smtClean="0">
                <a:latin typeface="Palatino Linotype" pitchFamily="18" charset="0"/>
              </a:rPr>
              <a:t> and </a:t>
            </a:r>
            <a:r>
              <a:rPr lang="es-AR" sz="2800" i="1" dirty="0" err="1" smtClean="0">
                <a:latin typeface="Palatino Linotype" pitchFamily="18" charset="0"/>
              </a:rPr>
              <a:t>pray</a:t>
            </a:r>
            <a:r>
              <a:rPr lang="es-AR" sz="2800" i="1" dirty="0" smtClean="0">
                <a:latin typeface="Palatino Linotype" pitchFamily="18" charset="0"/>
              </a:rPr>
              <a:t>…”</a:t>
            </a:r>
            <a:endParaRPr lang="es-AR" sz="2800" i="1" dirty="0">
              <a:latin typeface="Palatino Linotyp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8 Imagen" descr="hombre ora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14479" cy="14537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14" name="13 Conector recto"/>
          <p:cNvCxnSpPr/>
          <p:nvPr/>
        </p:nvCxnSpPr>
        <p:spPr>
          <a:xfrm>
            <a:off x="2051050" y="1341438"/>
            <a:ext cx="70929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95288" y="1557338"/>
            <a:ext cx="84248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endParaRPr lang="es-A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50825" y="1484313"/>
            <a:ext cx="7850188" cy="4770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If every believer in the World Assemblies of God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prayed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minutes a day</a:t>
            </a:r>
            <a:r>
              <a:rPr lang="en-US" sz="2400" dirty="0">
                <a:latin typeface="+mn-lt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we would have almost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billion minutes </a:t>
            </a: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  <a:cs typeface="+mn-cs"/>
              </a:rPr>
              <a:t>each </a:t>
            </a:r>
            <a:r>
              <a:rPr lang="en-US" sz="2400" dirty="0">
                <a:latin typeface="+mn-lt"/>
                <a:cs typeface="+mn-cs"/>
              </a:rPr>
              <a:t>month of intercession!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If they gave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 hour a week</a:t>
            </a:r>
            <a:r>
              <a:rPr lang="en-US" sz="2400" dirty="0" smtClean="0">
                <a:latin typeface="+mn-lt"/>
                <a:cs typeface="+mn-cs"/>
              </a:rPr>
              <a:t>, </a:t>
            </a: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we would have nearly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billion minutes a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year</a:t>
            </a:r>
            <a:r>
              <a:rPr lang="en-US" sz="2400" dirty="0" smtClean="0">
                <a:latin typeface="+mn-lt"/>
                <a:cs typeface="+mn-cs"/>
              </a:rPr>
              <a:t>! </a:t>
            </a: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More than </a:t>
            </a:r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28 times the </a:t>
            </a:r>
            <a:r>
              <a:rPr lang="en-US" sz="3200" b="1" u="sng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population of the world! </a:t>
            </a:r>
            <a:endParaRPr lang="es-AR" sz="3200" b="1" u="sng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2535" name="15 Imagen" descr="reloj de aren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53413" y="1412875"/>
            <a:ext cx="890587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Flecha abajo"/>
          <p:cNvSpPr/>
          <p:nvPr/>
        </p:nvSpPr>
        <p:spPr>
          <a:xfrm>
            <a:off x="4140200" y="2205038"/>
            <a:ext cx="215900" cy="36036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20" name="19 Flecha abajo"/>
          <p:cNvSpPr/>
          <p:nvPr/>
        </p:nvSpPr>
        <p:spPr>
          <a:xfrm>
            <a:off x="3995738" y="4076700"/>
            <a:ext cx="215900" cy="36036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933</TotalTime>
  <Words>734</Words>
  <Application>Microsoft Office PowerPoint</Application>
  <PresentationFormat>On-screen Show (4:3)</PresentationFormat>
  <Paragraphs>124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Concurrencia</vt:lpstr>
      <vt:lpstr>MISSIONS IS DONE with  the feet of those who go,  the knees of those who stay and pray, and  the hands of those who give</vt:lpstr>
      <vt:lpstr>                 BEAUTIFUL KNEES “The knees of those who stay and pray…”</vt:lpstr>
      <vt:lpstr>                 BEAUTIFUL KNEES “The knees of those who stay and pray…”</vt:lpstr>
      <vt:lpstr>                 BEAUTIFUL KNEES “The knees of those who stay and pray…”</vt:lpstr>
      <vt:lpstr>                 BEAUTIFUL KNEES “The knees of those who stay and pray…”</vt:lpstr>
      <vt:lpstr>                 BEAUTIFUL KNEES “The knees of those who stay and pray…”</vt:lpstr>
      <vt:lpstr>                 BEAUTIFUL KNEES “The knees of those who stay and pray…”</vt:lpstr>
      <vt:lpstr>                 BEAUTIFUL KNEES “The knees of those who stay and pray…”</vt:lpstr>
      <vt:lpstr>                 BEAUTIFUL KNEES “The knees of those who stay and pray…”</vt:lpstr>
      <vt:lpstr>                 BEAUTIFUL KNEES “The knees of those who stay and pray…”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Missions is done with  the feet of those who go,  the knees of those who stay and pray, and  the hands of those who give</dc:title>
  <dc:creator>Voluntarios</dc:creator>
  <cp:lastModifiedBy>Brad</cp:lastModifiedBy>
  <cp:revision>122</cp:revision>
  <dcterms:created xsi:type="dcterms:W3CDTF">2011-05-16T13:12:38Z</dcterms:created>
  <dcterms:modified xsi:type="dcterms:W3CDTF">2013-05-16T19:02:14Z</dcterms:modified>
</cp:coreProperties>
</file>